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59" r:id="rId4"/>
    <p:sldId id="262" r:id="rId5"/>
    <p:sldId id="260" r:id="rId6"/>
    <p:sldId id="269" r:id="rId7"/>
    <p:sldId id="268" r:id="rId8"/>
    <p:sldId id="264" r:id="rId9"/>
    <p:sldId id="263" r:id="rId10"/>
    <p:sldId id="270" r:id="rId11"/>
    <p:sldId id="265" r:id="rId12"/>
    <p:sldId id="273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9327"/>
    <a:srgbClr val="F6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6" autoAdjust="0"/>
    <p:restoredTop sz="90929"/>
  </p:normalViewPr>
  <p:slideViewPr>
    <p:cSldViewPr>
      <p:cViewPr varScale="1">
        <p:scale>
          <a:sx n="89" d="100"/>
          <a:sy n="8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2C9AA4-27D9-4315-A3F5-73E8EDF349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82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20168-0B28-4CCB-8C76-585F04A5D5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73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FA4F5-EFFC-4DD9-B2EB-3B89511EF1DF}" type="slidenum">
              <a:rPr lang="ru-RU"/>
              <a:pPr/>
              <a:t>4</a:t>
            </a:fld>
            <a:endParaRPr lang="ru-RU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Freeform 1027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Freeform 1028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Freeform 1029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Freeform 1030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Freeform 1031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Freeform 1032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Freeform 1033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Freeform 1034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410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4109" name="Rectangle 10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10" name="Rectangle 10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11" name="Rectangle 10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8C558F-DACF-42FD-BC38-70A73C335C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66206-534E-453E-B1A2-45648B9F1C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91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6BF7A-B7C4-4FCA-A9B2-9DFFE11DE9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8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395037-93FE-4087-B7A5-1130A30D73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7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D4E367-3A25-4557-9A11-30D1BC9509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95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5B7DF6-3465-4839-B261-A4E7AC0DE7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0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8DFAE4-76E3-4479-846B-A50CF0840E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5DF50-8682-4C3B-B187-CCC7D5BE44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0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45997-F1E5-457F-99AB-3024F10204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6419C-0ACE-4B17-A159-AFD9CB65F7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36A2F-9AED-48A4-B4B3-40079E27D5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5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EF2BF-3CBB-45B0-88AF-8379F8F89C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0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B219F-6F9B-46E0-A2BB-6F32863CC5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4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8CF82-293F-4690-B7F5-3D76C3A797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4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FEB80-C779-4A0E-96B3-B7F09E3613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0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D90CD9-43B8-4FBC-9373-A764F9C0D52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oleObject" Target="../embeddings/oleObject1.bin"/><Relationship Id="rId7" Type="http://schemas.openxmlformats.org/officeDocument/2006/relationships/slide" Target="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5.wmf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ru-RU" sz="4800" b="1"/>
              <a:t>АЛГЕБРА</a:t>
            </a:r>
            <a:r>
              <a:rPr lang="ru-RU" sz="5400" b="1"/>
              <a:t> </a:t>
            </a:r>
            <a:r>
              <a:rPr lang="en-US" sz="5400" b="1"/>
              <a:t>7</a:t>
            </a:r>
            <a:r>
              <a:rPr lang="ru-RU" sz="5400" b="1"/>
              <a:t> КЛАСС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752600"/>
          </a:xfrm>
        </p:spPr>
        <p:txBody>
          <a:bodyPr/>
          <a:lstStyle/>
          <a:p>
            <a:r>
              <a:rPr lang="ru-RU" sz="4000"/>
              <a:t>Решение</a:t>
            </a:r>
            <a:r>
              <a:rPr lang="ru-RU" sz="4400"/>
              <a:t> систем линейных уравнений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905000" y="1447800"/>
            <a:ext cx="65532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6" name="Picture 8" descr="M-Sch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14636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685800"/>
          </a:xfrm>
        </p:spPr>
        <p:txBody>
          <a:bodyPr/>
          <a:lstStyle/>
          <a:p>
            <a:r>
              <a:rPr lang="ru-RU" sz="3200" b="1"/>
              <a:t>Решение системы графическим способом</a:t>
            </a:r>
            <a:endParaRPr lang="ru-RU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4038600" y="1485900"/>
            <a:ext cx="4572000" cy="4610100"/>
            <a:chOff x="2544" y="936"/>
            <a:chExt cx="2880" cy="2904"/>
          </a:xfrm>
        </p:grpSpPr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30725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30726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27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28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29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0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1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2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3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4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5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6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7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8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39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40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41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0742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3074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4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4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4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4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4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4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5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0759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0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30762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0</a:t>
              </a:r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2</a:t>
              </a:r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30766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30767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4</a:t>
              </a:r>
            </a:p>
          </p:txBody>
        </p:sp>
        <p:sp>
          <p:nvSpPr>
            <p:cNvPr id="30768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6</a:t>
              </a:r>
            </a:p>
          </p:txBody>
        </p:sp>
        <p:sp>
          <p:nvSpPr>
            <p:cNvPr id="30769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30770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-2</a:t>
              </a:r>
            </a:p>
          </p:txBody>
        </p:sp>
        <p:sp>
          <p:nvSpPr>
            <p:cNvPr id="30771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sp>
        <p:nvSpPr>
          <p:cNvPr id="30772" name="Line 52"/>
          <p:cNvSpPr>
            <a:spLocks noChangeShapeType="1"/>
          </p:cNvSpPr>
          <p:nvPr/>
        </p:nvSpPr>
        <p:spPr bwMode="auto">
          <a:xfrm flipV="1">
            <a:off x="4038600" y="1524000"/>
            <a:ext cx="396240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 flipV="1">
            <a:off x="4343400" y="1524000"/>
            <a:ext cx="426720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 flipV="1">
            <a:off x="6096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6172200" y="3429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H="1">
            <a:off x="4953000" y="3352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7239000" y="3733800"/>
            <a:ext cx="1219200" cy="685800"/>
          </a:xfrm>
          <a:prstGeom prst="cloudCallout">
            <a:avLst>
              <a:gd name="adj1" fmla="val -49218"/>
              <a:gd name="adj2" fmla="val 54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b="1"/>
              <a:t>y=10 - x</a:t>
            </a:r>
          </a:p>
        </p:txBody>
      </p:sp>
      <p:sp>
        <p:nvSpPr>
          <p:cNvPr id="30778" name="AutoShape 58"/>
          <p:cNvSpPr>
            <a:spLocks noChangeArrowheads="1"/>
          </p:cNvSpPr>
          <p:nvPr/>
        </p:nvSpPr>
        <p:spPr bwMode="auto">
          <a:xfrm flipH="1">
            <a:off x="6019800" y="1752600"/>
            <a:ext cx="1219200" cy="609600"/>
          </a:xfrm>
          <a:prstGeom prst="cloudCallout">
            <a:avLst>
              <a:gd name="adj1" fmla="val -44144"/>
              <a:gd name="adj2" fmla="val 67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b="1"/>
              <a:t>y=x+2</a:t>
            </a:r>
          </a:p>
        </p:txBody>
      </p:sp>
      <p:grpSp>
        <p:nvGrpSpPr>
          <p:cNvPr id="30779" name="Group 59"/>
          <p:cNvGrpSpPr>
            <a:grpSpLocks/>
          </p:cNvGrpSpPr>
          <p:nvPr/>
        </p:nvGrpSpPr>
        <p:grpSpPr bwMode="auto">
          <a:xfrm>
            <a:off x="457200" y="1143000"/>
            <a:ext cx="1281113" cy="822325"/>
            <a:chOff x="288" y="938"/>
            <a:chExt cx="807" cy="518"/>
          </a:xfrm>
        </p:grpSpPr>
        <p:sp>
          <p:nvSpPr>
            <p:cNvPr id="30780" name="Text Box 60"/>
            <p:cNvSpPr txBox="1">
              <a:spLocks noChangeArrowheads="1"/>
            </p:cNvSpPr>
            <p:nvPr/>
          </p:nvSpPr>
          <p:spPr bwMode="auto">
            <a:xfrm>
              <a:off x="326" y="938"/>
              <a:ext cx="7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 - х=2,</a:t>
              </a:r>
            </a:p>
            <a:p>
              <a:r>
                <a:rPr lang="ru-RU"/>
                <a:t>у+х=10;</a:t>
              </a:r>
              <a:endParaRPr lang="ru-RU" b="1"/>
            </a:p>
          </p:txBody>
        </p:sp>
        <p:sp>
          <p:nvSpPr>
            <p:cNvPr id="30781" name="AutoShape 61"/>
            <p:cNvSpPr>
              <a:spLocks/>
            </p:cNvSpPr>
            <p:nvPr/>
          </p:nvSpPr>
          <p:spPr bwMode="auto">
            <a:xfrm>
              <a:off x="288" y="100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1600200" y="838200"/>
            <a:ext cx="1600200" cy="762000"/>
          </a:xfrm>
          <a:prstGeom prst="cloudCallout">
            <a:avLst>
              <a:gd name="adj1" fmla="val -49903"/>
              <a:gd name="adj2" fmla="val 497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Выразим у</a:t>
            </a:r>
          </a:p>
          <a:p>
            <a:pPr algn="ctr"/>
            <a:r>
              <a:rPr lang="ru-RU" sz="1800"/>
              <a:t>через х</a:t>
            </a:r>
          </a:p>
        </p:txBody>
      </p:sp>
      <p:grpSp>
        <p:nvGrpSpPr>
          <p:cNvPr id="30783" name="Group 63"/>
          <p:cNvGrpSpPr>
            <a:grpSpLocks/>
          </p:cNvGrpSpPr>
          <p:nvPr/>
        </p:nvGrpSpPr>
        <p:grpSpPr bwMode="auto">
          <a:xfrm>
            <a:off x="533400" y="2057400"/>
            <a:ext cx="1150938" cy="822325"/>
            <a:chOff x="336" y="1536"/>
            <a:chExt cx="725" cy="518"/>
          </a:xfrm>
        </p:grpSpPr>
        <p:sp>
          <p:nvSpPr>
            <p:cNvPr id="30784" name="Text Box 64"/>
            <p:cNvSpPr txBox="1">
              <a:spLocks noChangeArrowheads="1"/>
            </p:cNvSpPr>
            <p:nvPr/>
          </p:nvSpPr>
          <p:spPr bwMode="auto">
            <a:xfrm>
              <a:off x="336" y="1536"/>
              <a:ext cx="7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у=х+2,</a:t>
              </a:r>
            </a:p>
            <a:p>
              <a:r>
                <a:rPr lang="ru-RU"/>
                <a:t>у=10-х;</a:t>
              </a:r>
            </a:p>
          </p:txBody>
        </p:sp>
        <p:sp>
          <p:nvSpPr>
            <p:cNvPr id="30785" name="AutoShape 65"/>
            <p:cNvSpPr>
              <a:spLocks/>
            </p:cNvSpPr>
            <p:nvPr/>
          </p:nvSpPr>
          <p:spPr bwMode="auto">
            <a:xfrm>
              <a:off x="336" y="158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457200" y="2895600"/>
            <a:ext cx="2374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Построим график</a:t>
            </a:r>
          </a:p>
          <a:p>
            <a:r>
              <a:rPr lang="ru-RU" sz="2000" b="1"/>
              <a:t>первого уравнения</a:t>
            </a:r>
            <a:endParaRPr lang="ru-RU"/>
          </a:p>
        </p:txBody>
      </p:sp>
      <p:grpSp>
        <p:nvGrpSpPr>
          <p:cNvPr id="30787" name="Group 67"/>
          <p:cNvGrpSpPr>
            <a:grpSpLocks/>
          </p:cNvGrpSpPr>
          <p:nvPr/>
        </p:nvGrpSpPr>
        <p:grpSpPr bwMode="auto">
          <a:xfrm>
            <a:off x="609600" y="3962400"/>
            <a:ext cx="1235075" cy="873125"/>
            <a:chOff x="422" y="2810"/>
            <a:chExt cx="778" cy="550"/>
          </a:xfrm>
        </p:grpSpPr>
        <p:sp>
          <p:nvSpPr>
            <p:cNvPr id="30788" name="Line 68"/>
            <p:cNvSpPr>
              <a:spLocks noChangeShapeType="1"/>
            </p:cNvSpPr>
            <p:nvPr/>
          </p:nvSpPr>
          <p:spPr bwMode="auto">
            <a:xfrm>
              <a:off x="62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9" name="Line 69"/>
            <p:cNvSpPr>
              <a:spLocks noChangeShapeType="1"/>
            </p:cNvSpPr>
            <p:nvPr/>
          </p:nvSpPr>
          <p:spPr bwMode="auto">
            <a:xfrm>
              <a:off x="432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0" name="Line 70"/>
            <p:cNvSpPr>
              <a:spLocks noChangeShapeType="1"/>
            </p:cNvSpPr>
            <p:nvPr/>
          </p:nvSpPr>
          <p:spPr bwMode="auto">
            <a:xfrm>
              <a:off x="912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1" name="Line 71"/>
            <p:cNvSpPr>
              <a:spLocks noChangeShapeType="1"/>
            </p:cNvSpPr>
            <p:nvPr/>
          </p:nvSpPr>
          <p:spPr bwMode="auto">
            <a:xfrm>
              <a:off x="1200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2" name="Text Box 72"/>
            <p:cNvSpPr txBox="1">
              <a:spLocks noChangeArrowheads="1"/>
            </p:cNvSpPr>
            <p:nvPr/>
          </p:nvSpPr>
          <p:spPr bwMode="auto">
            <a:xfrm>
              <a:off x="422" y="281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  <p:sp>
          <p:nvSpPr>
            <p:cNvPr id="30793" name="Text Box 73"/>
            <p:cNvSpPr txBox="1">
              <a:spLocks noChangeArrowheads="1"/>
            </p:cNvSpPr>
            <p:nvPr/>
          </p:nvSpPr>
          <p:spPr bwMode="auto">
            <a:xfrm>
              <a:off x="432" y="30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30794" name="Text Box 74"/>
            <p:cNvSpPr txBox="1">
              <a:spLocks noChangeArrowheads="1"/>
            </p:cNvSpPr>
            <p:nvPr/>
          </p:nvSpPr>
          <p:spPr bwMode="auto">
            <a:xfrm>
              <a:off x="672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30795" name="Text Box 75"/>
            <p:cNvSpPr txBox="1">
              <a:spLocks noChangeArrowheads="1"/>
            </p:cNvSpPr>
            <p:nvPr/>
          </p:nvSpPr>
          <p:spPr bwMode="auto">
            <a:xfrm>
              <a:off x="662" y="305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2</a:t>
              </a:r>
            </a:p>
          </p:txBody>
        </p:sp>
        <p:sp>
          <p:nvSpPr>
            <p:cNvPr id="30796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-2</a:t>
              </a:r>
            </a:p>
          </p:txBody>
        </p:sp>
        <p:sp>
          <p:nvSpPr>
            <p:cNvPr id="30797" name="Text Box 77"/>
            <p:cNvSpPr txBox="1">
              <a:spLocks noChangeArrowheads="1"/>
            </p:cNvSpPr>
            <p:nvPr/>
          </p:nvSpPr>
          <p:spPr bwMode="auto">
            <a:xfrm>
              <a:off x="960" y="30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609600" y="3581400"/>
            <a:ext cx="98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у=х+2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533400" y="4800600"/>
            <a:ext cx="2368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Построим график</a:t>
            </a:r>
          </a:p>
          <a:p>
            <a:r>
              <a:rPr lang="ru-RU" sz="2000" b="1"/>
              <a:t>второго уравнения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609600" y="5486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у=10 - х</a:t>
            </a:r>
          </a:p>
        </p:txBody>
      </p:sp>
      <p:grpSp>
        <p:nvGrpSpPr>
          <p:cNvPr id="30801" name="Group 81"/>
          <p:cNvGrpSpPr>
            <a:grpSpLocks/>
          </p:cNvGrpSpPr>
          <p:nvPr/>
        </p:nvGrpSpPr>
        <p:grpSpPr bwMode="auto">
          <a:xfrm>
            <a:off x="685800" y="5984875"/>
            <a:ext cx="1266825" cy="873125"/>
            <a:chOff x="432" y="3648"/>
            <a:chExt cx="798" cy="550"/>
          </a:xfrm>
        </p:grpSpPr>
        <p:sp>
          <p:nvSpPr>
            <p:cNvPr id="30802" name="Line 82"/>
            <p:cNvSpPr>
              <a:spLocks noChangeShapeType="1"/>
            </p:cNvSpPr>
            <p:nvPr/>
          </p:nvSpPr>
          <p:spPr bwMode="auto">
            <a:xfrm>
              <a:off x="634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3" name="Line 83"/>
            <p:cNvSpPr>
              <a:spLocks noChangeShapeType="1"/>
            </p:cNvSpPr>
            <p:nvPr/>
          </p:nvSpPr>
          <p:spPr bwMode="auto">
            <a:xfrm>
              <a:off x="442" y="391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4" name="Line 84"/>
            <p:cNvSpPr>
              <a:spLocks noChangeShapeType="1"/>
            </p:cNvSpPr>
            <p:nvPr/>
          </p:nvSpPr>
          <p:spPr bwMode="auto">
            <a:xfrm>
              <a:off x="922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5" name="Line 85"/>
            <p:cNvSpPr>
              <a:spLocks noChangeShapeType="1"/>
            </p:cNvSpPr>
            <p:nvPr/>
          </p:nvSpPr>
          <p:spPr bwMode="auto">
            <a:xfrm>
              <a:off x="1210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6" name="Text Box 86"/>
            <p:cNvSpPr txBox="1">
              <a:spLocks noChangeArrowheads="1"/>
            </p:cNvSpPr>
            <p:nvPr/>
          </p:nvSpPr>
          <p:spPr bwMode="auto">
            <a:xfrm>
              <a:off x="43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  <p:sp>
          <p:nvSpPr>
            <p:cNvPr id="30807" name="Text Box 87"/>
            <p:cNvSpPr txBox="1">
              <a:spLocks noChangeArrowheads="1"/>
            </p:cNvSpPr>
            <p:nvPr/>
          </p:nvSpPr>
          <p:spPr bwMode="auto">
            <a:xfrm>
              <a:off x="442" y="386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30808" name="Text Box 88"/>
            <p:cNvSpPr txBox="1">
              <a:spLocks noChangeArrowheads="1"/>
            </p:cNvSpPr>
            <p:nvPr/>
          </p:nvSpPr>
          <p:spPr bwMode="auto">
            <a:xfrm>
              <a:off x="682" y="367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30809" name="Text Box 89"/>
            <p:cNvSpPr txBox="1">
              <a:spLocks noChangeArrowheads="1"/>
            </p:cNvSpPr>
            <p:nvPr/>
          </p:nvSpPr>
          <p:spPr bwMode="auto">
            <a:xfrm>
              <a:off x="576" y="388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10</a:t>
              </a:r>
            </a:p>
          </p:txBody>
        </p:sp>
        <p:sp>
          <p:nvSpPr>
            <p:cNvPr id="30810" name="Text Box 90"/>
            <p:cNvSpPr txBox="1">
              <a:spLocks noChangeArrowheads="1"/>
            </p:cNvSpPr>
            <p:nvPr/>
          </p:nvSpPr>
          <p:spPr bwMode="auto">
            <a:xfrm>
              <a:off x="922" y="367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10</a:t>
              </a:r>
            </a:p>
          </p:txBody>
        </p:sp>
        <p:sp>
          <p:nvSpPr>
            <p:cNvPr id="30811" name="Text Box 91"/>
            <p:cNvSpPr txBox="1">
              <a:spLocks noChangeArrowheads="1"/>
            </p:cNvSpPr>
            <p:nvPr/>
          </p:nvSpPr>
          <p:spPr bwMode="auto">
            <a:xfrm>
              <a:off x="970" y="391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30812" name="Text Box 92"/>
          <p:cNvSpPr txBox="1">
            <a:spLocks noChangeArrowheads="1"/>
          </p:cNvSpPr>
          <p:nvPr/>
        </p:nvSpPr>
        <p:spPr bwMode="auto">
          <a:xfrm>
            <a:off x="3962400" y="6172200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Ответ: (4; 6)</a:t>
            </a:r>
          </a:p>
        </p:txBody>
      </p:sp>
      <p:sp>
        <p:nvSpPr>
          <p:cNvPr id="30813" name="AutoShape 9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814" name="Picture 94" descr="Ki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1428750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0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  <p:bldP spid="30773" grpId="0" animBg="1"/>
      <p:bldP spid="30774" grpId="0" animBg="1"/>
      <p:bldP spid="30775" grpId="0" animBg="1"/>
      <p:bldP spid="30776" grpId="0" animBg="1"/>
      <p:bldP spid="30777" grpId="0" animBg="1" autoUpdateAnimBg="0"/>
      <p:bldP spid="30778" grpId="0" animBg="1" autoUpdateAnimBg="0"/>
      <p:bldP spid="30782" grpId="0" animBg="1" autoUpdateAnimBg="0"/>
      <p:bldP spid="30786" grpId="0" autoUpdateAnimBg="0"/>
      <p:bldP spid="30798" grpId="0" autoUpdateAnimBg="0"/>
      <p:bldP spid="30799" grpId="0" autoUpdateAnimBg="0"/>
      <p:bldP spid="30800" grpId="0" autoUpdateAnimBg="0"/>
      <p:bldP spid="308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Графический способ (алгоритм)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Выразить у через х в каждом уравнении</a:t>
            </a:r>
          </a:p>
          <a:p>
            <a:r>
              <a:rPr lang="ru-RU" sz="2800"/>
              <a:t>Построить в одной системе координат график каждого уравнения</a:t>
            </a:r>
          </a:p>
          <a:p>
            <a:r>
              <a:rPr lang="ru-RU" sz="2800"/>
              <a:t>Определить координаты точки пересечения</a:t>
            </a:r>
          </a:p>
          <a:p>
            <a:r>
              <a:rPr lang="ru-RU" sz="2800"/>
              <a:t>Записать ответ: х=…; у=… , или (х; у) 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5334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5394325" y="529907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-80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609600" y="2057400"/>
            <a:ext cx="1768475" cy="863600"/>
            <a:chOff x="384" y="1296"/>
            <a:chExt cx="1114" cy="544"/>
          </a:xfrm>
        </p:grpSpPr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758" y="1322"/>
              <a:ext cx="7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  7       2</a:t>
              </a:r>
            </a:p>
            <a:p>
              <a:r>
                <a:rPr lang="ru-RU"/>
                <a:t>17       6</a:t>
              </a: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768" y="1344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1488" y="1296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384" y="1440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ym typeface="Symbol" pitchFamily="18" charset="2"/>
                </a:rPr>
                <a:t>=</a:t>
              </a:r>
              <a:endParaRPr lang="ru-RU"/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600" b="1"/>
              <a:t>Решение системы методом определителей</a:t>
            </a:r>
            <a:endParaRPr lang="ru-RU" b="1"/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457200" y="990600"/>
            <a:ext cx="1763713" cy="822325"/>
            <a:chOff x="336" y="1226"/>
            <a:chExt cx="1111" cy="518"/>
          </a:xfrm>
        </p:grpSpPr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422" y="1226"/>
              <a:ext cx="10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  7х+2у=1,</a:t>
              </a:r>
            </a:p>
            <a:p>
              <a:r>
                <a:rPr lang="ru-RU"/>
                <a:t>17х+6у=-9;</a:t>
              </a:r>
            </a:p>
          </p:txBody>
        </p:sp>
        <p:sp>
          <p:nvSpPr>
            <p:cNvPr id="33797" name="AutoShape 5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590800" y="838200"/>
            <a:ext cx="4648200" cy="685800"/>
          </a:xfrm>
          <a:prstGeom prst="cloudCallout">
            <a:avLst>
              <a:gd name="adj1" fmla="val -53449"/>
              <a:gd name="adj2" fmla="val 6458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         Составим матрицу из коэффициентов</a:t>
            </a:r>
          </a:p>
          <a:p>
            <a:pPr algn="ctr"/>
            <a:r>
              <a:rPr lang="ru-RU" sz="1800"/>
              <a:t>при неизвестных </a:t>
            </a:r>
            <a:r>
              <a:rPr lang="ru-RU" sz="1800">
                <a:sym typeface="Symbol" pitchFamily="18" charset="2"/>
              </a:rPr>
              <a:t></a:t>
            </a:r>
            <a:endParaRPr lang="ru-RU" sz="1800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676400" y="23622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1676400" y="23622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422525" y="2251075"/>
            <a:ext cx="332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 7·6 - 2·17 = 42 - 34 = 8</a:t>
            </a: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533400" y="3124200"/>
            <a:ext cx="1844675" cy="863600"/>
            <a:chOff x="336" y="1968"/>
            <a:chExt cx="1162" cy="544"/>
          </a:xfrm>
        </p:grpSpPr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758" y="1994"/>
              <a:ext cx="7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  1       2</a:t>
              </a:r>
            </a:p>
            <a:p>
              <a:r>
                <a:rPr lang="ru-RU"/>
                <a:t>-9       6</a:t>
              </a:r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768" y="2016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1488" y="1968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336" y="2112"/>
              <a:ext cx="4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ym typeface="Symbol" pitchFamily="18" charset="2"/>
                </a:rPr>
                <a:t></a:t>
              </a:r>
              <a:r>
                <a:rPr lang="en-US" sz="2800" baseline="-25000">
                  <a:sym typeface="Symbol" pitchFamily="18" charset="2"/>
                </a:rPr>
                <a:t>x</a:t>
              </a:r>
              <a:r>
                <a:rPr lang="ru-RU">
                  <a:sym typeface="Symbol" pitchFamily="18" charset="2"/>
                </a:rPr>
                <a:t>=</a:t>
              </a:r>
              <a:endParaRPr lang="ru-RU"/>
            </a:p>
          </p:txBody>
        </p:sp>
      </p:grp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676400" y="34290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1676400" y="34290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346325" y="3317875"/>
            <a:ext cx="354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 1·6 - 2·(-9) = 6 + 18 = 24</a:t>
            </a:r>
          </a:p>
        </p:txBody>
      </p:sp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533400" y="4114800"/>
            <a:ext cx="1844675" cy="863600"/>
            <a:chOff x="336" y="1968"/>
            <a:chExt cx="1162" cy="544"/>
          </a:xfrm>
        </p:grpSpPr>
        <p:sp>
          <p:nvSpPr>
            <p:cNvPr id="33821" name="Text Box 29"/>
            <p:cNvSpPr txBox="1">
              <a:spLocks noChangeArrowheads="1"/>
            </p:cNvSpPr>
            <p:nvPr/>
          </p:nvSpPr>
          <p:spPr bwMode="auto">
            <a:xfrm>
              <a:off x="758" y="1994"/>
              <a:ext cx="7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  7       1</a:t>
              </a:r>
            </a:p>
            <a:p>
              <a:r>
                <a:rPr lang="ru-RU"/>
                <a:t>17     -9</a:t>
              </a:r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>
              <a:off x="768" y="2016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>
              <a:off x="1488" y="1968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336" y="2112"/>
              <a:ext cx="4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ym typeface="Symbol" pitchFamily="18" charset="2"/>
                </a:rPr>
                <a:t></a:t>
              </a:r>
              <a:r>
                <a:rPr lang="en-US" sz="2800" baseline="-25000">
                  <a:sym typeface="Symbol" pitchFamily="18" charset="2"/>
                </a:rPr>
                <a:t>y</a:t>
              </a:r>
              <a:r>
                <a:rPr lang="ru-RU">
                  <a:sym typeface="Symbol" pitchFamily="18" charset="2"/>
                </a:rPr>
                <a:t>=</a:t>
              </a:r>
              <a:endParaRPr lang="ru-RU"/>
            </a:p>
          </p:txBody>
        </p:sp>
      </p:grp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1676400" y="43434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H="1">
            <a:off x="1676400" y="43434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346325" y="4308475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 7·(-9) - 1·17 = - 63 -17= -80</a:t>
            </a:r>
          </a:p>
        </p:txBody>
      </p:sp>
      <p:sp>
        <p:nvSpPr>
          <p:cNvPr id="33833" name="AutoShape 41"/>
          <p:cNvSpPr>
            <a:spLocks noChangeArrowheads="1"/>
          </p:cNvSpPr>
          <p:nvPr/>
        </p:nvSpPr>
        <p:spPr bwMode="auto">
          <a:xfrm flipV="1">
            <a:off x="5943600" y="1447800"/>
            <a:ext cx="3200400" cy="1828800"/>
          </a:xfrm>
          <a:prstGeom prst="cloudCallout">
            <a:avLst>
              <a:gd name="adj1" fmla="val -23417"/>
              <a:gd name="adj2" fmla="val 1996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sz="1800"/>
              <a:t>Составим определи-</a:t>
            </a:r>
          </a:p>
          <a:p>
            <a:pPr algn="ctr"/>
            <a:r>
              <a:rPr lang="ru-RU" sz="1800"/>
              <a:t>    тель </a:t>
            </a:r>
            <a:r>
              <a:rPr lang="ru-RU" sz="1800">
                <a:sym typeface="Symbol" pitchFamily="18" charset="2"/>
              </a:rPr>
              <a:t></a:t>
            </a:r>
            <a:r>
              <a:rPr lang="en-US" sz="2000" baseline="-25000">
                <a:sym typeface="Symbol" pitchFamily="18" charset="2"/>
              </a:rPr>
              <a:t>x</a:t>
            </a:r>
            <a:r>
              <a:rPr lang="ru-RU" sz="1800"/>
              <a:t>, заменив в определи-</a:t>
            </a:r>
          </a:p>
          <a:p>
            <a:pPr algn="ctr"/>
            <a:r>
              <a:rPr lang="ru-RU" sz="1800"/>
              <a:t>теле </a:t>
            </a:r>
            <a:r>
              <a:rPr lang="ru-RU" sz="1800">
                <a:sym typeface="Symbol" pitchFamily="18" charset="2"/>
              </a:rPr>
              <a:t> </a:t>
            </a:r>
            <a:r>
              <a:rPr lang="ru-RU" sz="1800"/>
              <a:t> </a:t>
            </a:r>
            <a:r>
              <a:rPr lang="ru-RU" sz="1800" b="1"/>
              <a:t>первый столбец</a:t>
            </a:r>
            <a:endParaRPr lang="ru-RU" sz="1800"/>
          </a:p>
          <a:p>
            <a:pPr algn="ctr"/>
            <a:r>
              <a:rPr lang="ru-RU" sz="1800"/>
              <a:t>на </a:t>
            </a:r>
            <a:r>
              <a:rPr lang="ru-RU" sz="1800" b="1"/>
              <a:t>столбец свободных</a:t>
            </a:r>
          </a:p>
          <a:p>
            <a:pPr algn="ctr"/>
            <a:r>
              <a:rPr lang="ru-RU" sz="1800" b="1"/>
              <a:t>членов</a:t>
            </a:r>
            <a:endParaRPr lang="ru-RU" sz="1800"/>
          </a:p>
        </p:txBody>
      </p:sp>
      <p:sp>
        <p:nvSpPr>
          <p:cNvPr id="33834" name="AutoShape 42"/>
          <p:cNvSpPr>
            <a:spLocks noChangeArrowheads="1"/>
          </p:cNvSpPr>
          <p:nvPr/>
        </p:nvSpPr>
        <p:spPr bwMode="auto">
          <a:xfrm flipV="1">
            <a:off x="5943600" y="3276600"/>
            <a:ext cx="3200400" cy="1752600"/>
          </a:xfrm>
          <a:prstGeom prst="cloudCallout">
            <a:avLst>
              <a:gd name="adj1" fmla="val -6648"/>
              <a:gd name="adj2" fmla="val 1775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sz="1800"/>
              <a:t>Составим определи-</a:t>
            </a:r>
          </a:p>
          <a:p>
            <a:pPr algn="ctr"/>
            <a:r>
              <a:rPr lang="ru-RU" sz="1800"/>
              <a:t>    тель </a:t>
            </a:r>
            <a:r>
              <a:rPr lang="ru-RU" sz="1800">
                <a:sym typeface="Symbol" pitchFamily="18" charset="2"/>
              </a:rPr>
              <a:t></a:t>
            </a:r>
            <a:r>
              <a:rPr lang="en-US" sz="2000" baseline="-25000">
                <a:sym typeface="Symbol" pitchFamily="18" charset="2"/>
              </a:rPr>
              <a:t>y</a:t>
            </a:r>
            <a:r>
              <a:rPr lang="ru-RU" sz="1800"/>
              <a:t>, заменив в определи-</a:t>
            </a:r>
          </a:p>
          <a:p>
            <a:pPr algn="ctr"/>
            <a:r>
              <a:rPr lang="ru-RU" sz="1800"/>
              <a:t>теле </a:t>
            </a:r>
            <a:r>
              <a:rPr lang="ru-RU" sz="1800">
                <a:sym typeface="Symbol" pitchFamily="18" charset="2"/>
              </a:rPr>
              <a:t> </a:t>
            </a:r>
            <a:r>
              <a:rPr lang="ru-RU" sz="1800"/>
              <a:t> </a:t>
            </a:r>
            <a:r>
              <a:rPr lang="ru-RU" sz="1800" b="1"/>
              <a:t>второй столбец</a:t>
            </a:r>
            <a:endParaRPr lang="ru-RU" sz="1800"/>
          </a:p>
          <a:p>
            <a:pPr algn="ctr"/>
            <a:r>
              <a:rPr lang="ru-RU" sz="1800"/>
              <a:t>на </a:t>
            </a:r>
            <a:r>
              <a:rPr lang="ru-RU" sz="1800" b="1"/>
              <a:t>столбец свободных</a:t>
            </a:r>
          </a:p>
          <a:p>
            <a:pPr algn="ctr"/>
            <a:r>
              <a:rPr lang="ru-RU" sz="1800" b="1"/>
              <a:t>членов</a:t>
            </a:r>
            <a:endParaRPr lang="ru-RU" sz="1800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1066800" y="52578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ym typeface="Symbol" pitchFamily="18" charset="2"/>
              </a:rPr>
              <a:t></a:t>
            </a:r>
            <a:r>
              <a:rPr lang="en-US" sz="2800" baseline="-25000">
                <a:sym typeface="Symbol" pitchFamily="18" charset="2"/>
              </a:rPr>
              <a:t>x</a:t>
            </a:r>
            <a:endParaRPr lang="ru-RU"/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609600" y="55626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х=</a:t>
            </a:r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1066800" y="57912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1143000" y="5791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ym typeface="Symbol" pitchFamily="18" charset="2"/>
              </a:rPr>
              <a:t></a:t>
            </a:r>
            <a:endParaRPr lang="ru-RU"/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600200" y="55626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>
            <a:off x="1981200" y="57912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1889125" y="5299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24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2057400" y="579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8</a:t>
            </a: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2362200" y="55626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2667000" y="5562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3;</a:t>
            </a:r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3962400" y="54864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у=</a:t>
            </a:r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>
            <a:off x="4419600" y="57150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4495800" y="51816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ym typeface="Symbol" pitchFamily="18" charset="2"/>
              </a:rPr>
              <a:t></a:t>
            </a:r>
            <a:r>
              <a:rPr lang="en-US" sz="2800" baseline="-25000">
                <a:sym typeface="Symbol" pitchFamily="18" charset="2"/>
              </a:rPr>
              <a:t>y</a:t>
            </a:r>
            <a:endParaRPr lang="ru-RU"/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4495800" y="57150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ym typeface="Symbol" pitchFamily="18" charset="2"/>
              </a:rPr>
              <a:t></a:t>
            </a:r>
            <a:endParaRPr lang="ru-RU"/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5105400" y="5486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5486400" y="57150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5562600" y="571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8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6096000" y="5486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= -10.</a:t>
            </a:r>
          </a:p>
        </p:txBody>
      </p:sp>
      <p:sp>
        <p:nvSpPr>
          <p:cNvPr id="33865" name="AutoShape 73"/>
          <p:cNvSpPr>
            <a:spLocks noChangeArrowheads="1"/>
          </p:cNvSpPr>
          <p:nvPr/>
        </p:nvSpPr>
        <p:spPr bwMode="auto">
          <a:xfrm>
            <a:off x="2743200" y="4876800"/>
            <a:ext cx="1524000" cy="838200"/>
          </a:xfrm>
          <a:prstGeom prst="cloudCallout">
            <a:avLst>
              <a:gd name="adj1" fmla="val -26560"/>
              <a:gd name="adj2" fmla="val 454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Найдем</a:t>
            </a:r>
          </a:p>
          <a:p>
            <a:pPr algn="ctr"/>
            <a:r>
              <a:rPr lang="ru-RU" sz="1800" b="1"/>
              <a:t>х</a:t>
            </a:r>
            <a:r>
              <a:rPr lang="ru-RU" sz="1800"/>
              <a:t> и </a:t>
            </a:r>
            <a:r>
              <a:rPr lang="ru-RU" sz="1800" b="1"/>
              <a:t>у</a:t>
            </a:r>
            <a:endParaRPr lang="ru-RU" sz="1800"/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2895600" y="6172200"/>
            <a:ext cx="263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Ответ: х=3; у= -10.</a:t>
            </a:r>
          </a:p>
        </p:txBody>
      </p:sp>
      <p:sp>
        <p:nvSpPr>
          <p:cNvPr id="33867" name="AutoShape 7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75"/>
                                        <p:tgtEl>
                                          <p:spTgt spid="33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75"/>
                                        <p:tgtEl>
                                          <p:spTgt spid="3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75"/>
                                        <p:tgtEl>
                                          <p:spTgt spid="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75"/>
                                        <p:tgtEl>
                                          <p:spTgt spid="33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75"/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75"/>
                                        <p:tgtEl>
                                          <p:spTgt spid="3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75"/>
                                        <p:tgtEl>
                                          <p:spTgt spid="3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75"/>
                                        <p:tgtEl>
                                          <p:spTgt spid="3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75"/>
                                        <p:tgtEl>
                                          <p:spTgt spid="33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75"/>
                                        <p:tgtEl>
                                          <p:spTgt spid="33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75"/>
                                        <p:tgtEl>
                                          <p:spTgt spid="33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75"/>
                                        <p:tgtEl>
                                          <p:spTgt spid="33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75"/>
                                        <p:tgtEl>
                                          <p:spTgt spid="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75"/>
                                        <p:tgtEl>
                                          <p:spTgt spid="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75"/>
                                        <p:tgtEl>
                                          <p:spTgt spid="33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575"/>
                            </p:stCondLst>
                            <p:childTnLst>
                              <p:par>
                                <p:cTn id="1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75"/>
                                        <p:tgtEl>
                                          <p:spTgt spid="33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75"/>
                                        <p:tgtEl>
                                          <p:spTgt spid="33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75"/>
                                        <p:tgtEl>
                                          <p:spTgt spid="33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1" grpId="0" build="p" autoUpdateAnimBg="0" advAuto="0"/>
      <p:bldP spid="33798" grpId="0" animBg="1" autoUpdateAnimBg="0"/>
      <p:bldP spid="33800" grpId="0" animBg="1"/>
      <p:bldP spid="33803" grpId="0" animBg="1"/>
      <p:bldP spid="33808" grpId="0" build="p" autoUpdateAnimBg="0"/>
      <p:bldP spid="33815" grpId="0" animBg="1"/>
      <p:bldP spid="33817" grpId="0" animBg="1"/>
      <p:bldP spid="33819" grpId="0" build="p" autoUpdateAnimBg="0"/>
      <p:bldP spid="33828" grpId="0" animBg="1"/>
      <p:bldP spid="33830" grpId="0" animBg="1"/>
      <p:bldP spid="33831" grpId="0" build="p" autoUpdateAnimBg="0"/>
      <p:bldP spid="33833" grpId="0" animBg="1" autoUpdateAnimBg="0"/>
      <p:bldP spid="33834" grpId="0" animBg="1" autoUpdateAnimBg="0"/>
      <p:bldP spid="33840" grpId="0" build="p" autoUpdateAnimBg="0" advAuto="0"/>
      <p:bldP spid="33841" grpId="0" build="p" autoUpdateAnimBg="0"/>
      <p:bldP spid="33842" grpId="0" animBg="1"/>
      <p:bldP spid="33843" grpId="0" build="p" autoUpdateAnimBg="0" advAuto="0"/>
      <p:bldP spid="33844" grpId="0" build="p" autoUpdateAnimBg="0" advAuto="0"/>
      <p:bldP spid="33845" grpId="0" animBg="1"/>
      <p:bldP spid="33846" grpId="0" build="p" autoUpdateAnimBg="0" advAuto="0"/>
      <p:bldP spid="33848" grpId="0" build="p" autoUpdateAnimBg="0" advAuto="0"/>
      <p:bldP spid="33849" grpId="0" build="p" autoUpdateAnimBg="0" advAuto="0"/>
      <p:bldP spid="33851" grpId="0" build="p" autoUpdateAnimBg="0" advAuto="0"/>
      <p:bldP spid="33852" grpId="0" build="p" autoUpdateAnimBg="0" advAuto="0"/>
      <p:bldP spid="33856" grpId="0" animBg="1"/>
      <p:bldP spid="33857" grpId="0" build="p" autoUpdateAnimBg="0" advAuto="0"/>
      <p:bldP spid="33858" grpId="0" build="p" autoUpdateAnimBg="0" advAuto="0"/>
      <p:bldP spid="33859" grpId="0" build="p" autoUpdateAnimBg="0" advAuto="0"/>
      <p:bldP spid="33860" grpId="0" animBg="1"/>
      <p:bldP spid="33862" grpId="0" build="p" autoUpdateAnimBg="0" advAuto="0"/>
      <p:bldP spid="33863" grpId="0" build="p" autoUpdateAnimBg="0" advAuto="0"/>
      <p:bldP spid="33865" grpId="0" animBg="1" autoUpdateAnimBg="0"/>
      <p:bldP spid="3386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Метод определителей (алгоритм)</a:t>
            </a: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Составить табличку (матрицу) коэффициентов при неизвестных и вычислить определитель </a:t>
            </a:r>
            <a:r>
              <a:rPr lang="ru-RU" sz="2400">
                <a:sym typeface="Symbol" pitchFamily="18" charset="2"/>
              </a:rPr>
              <a:t></a:t>
            </a:r>
            <a:r>
              <a:rPr lang="ru-RU" sz="2400"/>
              <a:t>.</a:t>
            </a:r>
          </a:p>
          <a:p>
            <a:r>
              <a:rPr lang="ru-RU" sz="2400"/>
              <a:t>Найти  - определитель </a:t>
            </a:r>
            <a:r>
              <a:rPr lang="ru-RU" sz="2400">
                <a:sym typeface="Symbol" pitchFamily="18" charset="2"/>
              </a:rPr>
              <a:t>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ru-RU" sz="2400"/>
              <a:t>, получаемый из </a:t>
            </a:r>
            <a:r>
              <a:rPr lang="ru-RU" sz="2400">
                <a:sym typeface="Symbol" pitchFamily="18" charset="2"/>
              </a:rPr>
              <a:t></a:t>
            </a:r>
            <a:r>
              <a:rPr lang="ru-RU" sz="2400"/>
              <a:t> заменой первого столбца на столбец свободных членов.</a:t>
            </a:r>
          </a:p>
          <a:p>
            <a:r>
              <a:rPr lang="ru-RU" sz="2400"/>
              <a:t>Найти  - определитель </a:t>
            </a:r>
            <a:r>
              <a:rPr lang="ru-RU" sz="2400">
                <a:sym typeface="Symbol" pitchFamily="18" charset="2"/>
              </a:rPr>
              <a:t></a:t>
            </a:r>
            <a:r>
              <a:rPr lang="ru-RU" sz="2800" baseline="-25000">
                <a:sym typeface="Symbol" pitchFamily="18" charset="2"/>
              </a:rPr>
              <a:t>y</a:t>
            </a:r>
            <a:r>
              <a:rPr lang="ru-RU" sz="2400"/>
              <a:t>, получаемый из </a:t>
            </a:r>
            <a:r>
              <a:rPr lang="ru-RU" sz="2400">
                <a:sym typeface="Symbol" pitchFamily="18" charset="2"/>
              </a:rPr>
              <a:t></a:t>
            </a:r>
            <a:r>
              <a:rPr lang="ru-RU" sz="2400"/>
              <a:t> заменой второго столбца на столбец свободных членов.</a:t>
            </a:r>
          </a:p>
          <a:p>
            <a:r>
              <a:rPr lang="ru-RU" sz="2400"/>
              <a:t>Найти значение переменной х по формуле </a:t>
            </a:r>
            <a:r>
              <a:rPr lang="ru-RU" sz="2400">
                <a:sym typeface="Symbol" pitchFamily="18" charset="2"/>
              </a:rPr>
              <a:t>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ru-RU" sz="2400"/>
              <a:t> / </a:t>
            </a:r>
            <a:r>
              <a:rPr lang="ru-RU" sz="2400">
                <a:sym typeface="Symbol" pitchFamily="18" charset="2"/>
              </a:rPr>
              <a:t>.</a:t>
            </a:r>
            <a:endParaRPr lang="ru-RU" sz="2400"/>
          </a:p>
          <a:p>
            <a:r>
              <a:rPr lang="ru-RU" sz="2400"/>
              <a:t>Найти значение переменной у по формуле </a:t>
            </a:r>
            <a:r>
              <a:rPr lang="ru-RU" sz="2400">
                <a:sym typeface="Symbol" pitchFamily="18" charset="2"/>
              </a:rPr>
              <a:t></a:t>
            </a:r>
            <a:r>
              <a:rPr lang="ru-RU" sz="2800" baseline="-25000">
                <a:sym typeface="Symbol" pitchFamily="18" charset="2"/>
              </a:rPr>
              <a:t>y</a:t>
            </a:r>
            <a:r>
              <a:rPr lang="ru-RU" sz="2400"/>
              <a:t> / </a:t>
            </a:r>
            <a:r>
              <a:rPr lang="ru-RU" sz="2400">
                <a:sym typeface="Symbol" pitchFamily="18" charset="2"/>
              </a:rPr>
              <a:t>.</a:t>
            </a:r>
            <a:endParaRPr lang="ru-RU" sz="2400"/>
          </a:p>
          <a:p>
            <a:r>
              <a:rPr lang="ru-RU" sz="2400"/>
              <a:t>Записать ответ: х=…; у=… .</a:t>
            </a:r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5334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44" name="Rectangle 136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ru-RU" sz="3600" b="1"/>
              <a:t>Система уравнений и её решение</a:t>
            </a:r>
          </a:p>
        </p:txBody>
      </p:sp>
      <p:sp>
        <p:nvSpPr>
          <p:cNvPr id="43345" name="Rectangle 1361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7772400" cy="42672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Определения</a:t>
            </a:r>
          </a:p>
          <a:p>
            <a:r>
              <a:rPr lang="ru-RU" sz="2000"/>
              <a:t>Системой уравнений называется некоторое количество уравнений, объединенных фигурной скобкой. Фигурная скобка означает, что все уравнения должны выполняться одновременно</a:t>
            </a:r>
          </a:p>
          <a:p>
            <a:r>
              <a:rPr lang="ru-RU" sz="2000"/>
              <a:t>Каждая пара значений переменных, которая одновременно является решением всех уравнений системы, называется решением системы</a:t>
            </a:r>
          </a:p>
          <a:p>
            <a:pPr algn="just"/>
            <a:r>
              <a:rPr lang="ru-RU" sz="2000"/>
              <a:t>Решением системы уравнений с двумя переменными называется пара значений переменных, обращающая каждое уравнение системы в верное равенство</a:t>
            </a:r>
          </a:p>
          <a:p>
            <a:pPr algn="just"/>
            <a:r>
              <a:rPr lang="ru-RU" sz="2000"/>
              <a:t>Решить систему уравнений - это значит найти все её решения или установить, что их нет</a:t>
            </a:r>
          </a:p>
          <a:p>
            <a:endParaRPr lang="ru-RU" sz="2000"/>
          </a:p>
        </p:txBody>
      </p:sp>
      <p:pic>
        <p:nvPicPr>
          <p:cNvPr id="43346" name="Picture 1362" descr="Sis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18288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47" name="Picture 1363" descr="Sis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143000"/>
            <a:ext cx="1905000" cy="171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48" name="Picture 1364" descr="Sis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43000"/>
            <a:ext cx="1981200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4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4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4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4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Способы решения систем уравнений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277813" y="2362200"/>
          <a:ext cx="8866187" cy="285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MS Org Chart" r:id="rId3" imgW="6883200" imgH="2215800" progId="OrgPlusWOPX.4">
                  <p:embed followColorScheme="full"/>
                </p:oleObj>
              </mc:Choice>
              <mc:Fallback>
                <p:oleObj name="MS Org Chart" r:id="rId3" imgW="6883200" imgH="221580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362200"/>
                        <a:ext cx="8866187" cy="285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AutoShape 4"/>
          <p:cNvSpPr>
            <a:spLocks/>
          </p:cNvSpPr>
          <p:nvPr/>
        </p:nvSpPr>
        <p:spPr bwMode="auto">
          <a:xfrm>
            <a:off x="3733800" y="27432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5257800"/>
            <a:ext cx="533400" cy="457200"/>
          </a:xfrm>
          <a:prstGeom prst="actionButtonHelp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5257800"/>
            <a:ext cx="533400" cy="457200"/>
          </a:xfrm>
          <a:prstGeom prst="actionButtonHelp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257800"/>
            <a:ext cx="533400" cy="457200"/>
          </a:xfrm>
          <a:prstGeom prst="actionButtonHelp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48400" y="5257800"/>
            <a:ext cx="533400" cy="457200"/>
          </a:xfrm>
          <a:prstGeom prst="actionButtonHelp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257800"/>
            <a:ext cx="533400" cy="457200"/>
          </a:xfrm>
          <a:prstGeom prst="actionButtonHelp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5800" y="6096000"/>
            <a:ext cx="533400" cy="45720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системы способом подстановки</a:t>
            </a:r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381000" y="2819400"/>
            <a:ext cx="1455738" cy="822325"/>
            <a:chOff x="142" y="1392"/>
            <a:chExt cx="917" cy="518"/>
          </a:xfrm>
        </p:grpSpPr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142" y="1392"/>
              <a:ext cx="91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  у - 2х=4,</a:t>
              </a:r>
            </a:p>
            <a:p>
              <a:pPr algn="ctr"/>
              <a:r>
                <a:rPr lang="ru-RU"/>
                <a:t>7х -  у =1;</a:t>
              </a:r>
            </a:p>
          </p:txBody>
        </p:sp>
        <p:sp>
          <p:nvSpPr>
            <p:cNvPr id="17413" name="AutoShape 5"/>
            <p:cNvSpPr>
              <a:spLocks/>
            </p:cNvSpPr>
            <p:nvPr/>
          </p:nvSpPr>
          <p:spPr bwMode="auto">
            <a:xfrm>
              <a:off x="144" y="144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1143000" y="1981200"/>
            <a:ext cx="2133600" cy="762000"/>
            <a:chOff x="720" y="1248"/>
            <a:chExt cx="1344" cy="480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720" y="1248"/>
              <a:ext cx="1344" cy="480"/>
            </a:xfrm>
            <a:prstGeom prst="cloudCallout">
              <a:avLst>
                <a:gd name="adj1" fmla="val -68898"/>
                <a:gd name="adj2" fmla="val 74375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12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Выразим у через х</a:t>
              </a:r>
            </a:p>
          </p:txBody>
        </p:sp>
      </p:grp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3733800" y="2708275"/>
            <a:ext cx="1338263" cy="822325"/>
            <a:chOff x="2352" y="1706"/>
            <a:chExt cx="843" cy="518"/>
          </a:xfrm>
        </p:grpSpPr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374" y="1706"/>
              <a:ext cx="82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у=2х+4,</a:t>
              </a:r>
            </a:p>
            <a:p>
              <a:pPr algn="ctr"/>
              <a:r>
                <a:rPr lang="ru-RU"/>
                <a:t>7х - у=1;</a:t>
              </a:r>
            </a:p>
          </p:txBody>
        </p:sp>
        <p:sp>
          <p:nvSpPr>
            <p:cNvPr id="17419" name="AutoShape 11"/>
            <p:cNvSpPr>
              <a:spLocks/>
            </p:cNvSpPr>
            <p:nvPr/>
          </p:nvSpPr>
          <p:spPr bwMode="auto">
            <a:xfrm>
              <a:off x="2352" y="1776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2057400" y="3048000"/>
            <a:ext cx="2328863" cy="1371600"/>
            <a:chOff x="1296" y="1920"/>
            <a:chExt cx="1467" cy="864"/>
          </a:xfrm>
        </p:grpSpPr>
        <p:cxnSp>
          <p:nvCxnSpPr>
            <p:cNvPr id="17428" name="AutoShape 20"/>
            <p:cNvCxnSpPr>
              <a:cxnSpLocks noChangeShapeType="1"/>
            </p:cNvCxnSpPr>
            <p:nvPr/>
          </p:nvCxnSpPr>
          <p:spPr bwMode="auto">
            <a:xfrm rot="10800000" flipH="1" flipV="1">
              <a:off x="2352" y="1920"/>
              <a:ext cx="411" cy="259"/>
            </a:xfrm>
            <a:prstGeom prst="curvedConnector4">
              <a:avLst>
                <a:gd name="adj1" fmla="val -35037"/>
                <a:gd name="adj2" fmla="val 155597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 flipH="1" flipV="1">
              <a:off x="1296" y="2400"/>
              <a:ext cx="1008" cy="384"/>
            </a:xfrm>
            <a:prstGeom prst="cloudCallout">
              <a:avLst>
                <a:gd name="adj1" fmla="val -54963"/>
                <a:gd name="adj2" fmla="val 80986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1440" y="2496"/>
              <a:ext cx="7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Подставим</a:t>
              </a:r>
            </a:p>
          </p:txBody>
        </p:sp>
      </p:grpSp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6096000" y="2667000"/>
            <a:ext cx="2058988" cy="822325"/>
            <a:chOff x="3840" y="1680"/>
            <a:chExt cx="1297" cy="518"/>
          </a:xfrm>
        </p:grpSpPr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3888" y="1680"/>
              <a:ext cx="124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у=2х+4,</a:t>
              </a:r>
            </a:p>
            <a:p>
              <a:r>
                <a:rPr lang="ru-RU"/>
                <a:t>7х - (2х+4)=1;</a:t>
              </a:r>
            </a:p>
          </p:txBody>
        </p:sp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3840" y="172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38" name="Group 30"/>
          <p:cNvGrpSpPr>
            <a:grpSpLocks/>
          </p:cNvGrpSpPr>
          <p:nvPr/>
        </p:nvGrpSpPr>
        <p:grpSpPr bwMode="auto">
          <a:xfrm>
            <a:off x="5486400" y="3581400"/>
            <a:ext cx="2057400" cy="685800"/>
            <a:chOff x="3456" y="2256"/>
            <a:chExt cx="1296" cy="432"/>
          </a:xfrm>
        </p:grpSpPr>
        <p:sp>
          <p:nvSpPr>
            <p:cNvPr id="17436" name="AutoShape 28"/>
            <p:cNvSpPr>
              <a:spLocks noChangeArrowheads="1"/>
            </p:cNvSpPr>
            <p:nvPr/>
          </p:nvSpPr>
          <p:spPr bwMode="auto">
            <a:xfrm flipH="1" flipV="1">
              <a:off x="3456" y="2304"/>
              <a:ext cx="1296" cy="384"/>
            </a:xfrm>
            <a:prstGeom prst="cloudCallout">
              <a:avLst>
                <a:gd name="adj1" fmla="val -58875"/>
                <a:gd name="adj2" fmla="val 8072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3840" y="2256"/>
              <a:ext cx="75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Решим</a:t>
              </a:r>
            </a:p>
            <a:p>
              <a:pPr algn="ctr"/>
              <a:r>
                <a:rPr lang="ru-RU" sz="1800"/>
                <a:t>уравнение</a:t>
              </a:r>
            </a:p>
          </p:txBody>
        </p:sp>
      </p:grp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477000" y="4419600"/>
            <a:ext cx="201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7х - 2х - 4 = 1;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553200" y="48768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5х = 5;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05600" y="5334000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u="sng"/>
              <a:t>х=1</a:t>
            </a:r>
            <a:r>
              <a:rPr lang="ru-RU"/>
              <a:t>;</a:t>
            </a: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609600" y="4724400"/>
            <a:ext cx="1289050" cy="822325"/>
            <a:chOff x="384" y="2976"/>
            <a:chExt cx="812" cy="518"/>
          </a:xfrm>
        </p:grpSpPr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432" y="2976"/>
              <a:ext cx="7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у=2х+4,</a:t>
              </a:r>
            </a:p>
            <a:p>
              <a:r>
                <a:rPr lang="ru-RU"/>
                <a:t>х=1;</a:t>
              </a:r>
            </a:p>
          </p:txBody>
        </p:sp>
        <p:sp>
          <p:nvSpPr>
            <p:cNvPr id="17443" name="AutoShape 35"/>
            <p:cNvSpPr>
              <a:spLocks/>
            </p:cNvSpPr>
            <p:nvPr/>
          </p:nvSpPr>
          <p:spPr bwMode="auto">
            <a:xfrm>
              <a:off x="384" y="30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304800" y="4800600"/>
            <a:ext cx="1447800" cy="1600200"/>
            <a:chOff x="192" y="3024"/>
            <a:chExt cx="912" cy="1008"/>
          </a:xfrm>
        </p:grpSpPr>
        <p:cxnSp>
          <p:nvCxnSpPr>
            <p:cNvPr id="17445" name="AutoShape 37"/>
            <p:cNvCxnSpPr>
              <a:cxnSpLocks noChangeShapeType="1"/>
            </p:cNvCxnSpPr>
            <p:nvPr/>
          </p:nvCxnSpPr>
          <p:spPr bwMode="auto">
            <a:xfrm rot="5400000" flipH="1" flipV="1">
              <a:off x="558" y="3282"/>
              <a:ext cx="518" cy="1"/>
            </a:xfrm>
            <a:prstGeom prst="curvedConnector5">
              <a:avLst>
                <a:gd name="adj1" fmla="val -2125"/>
                <a:gd name="adj2" fmla="val 51499995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46" name="AutoShape 38"/>
            <p:cNvSpPr>
              <a:spLocks noChangeArrowheads="1"/>
            </p:cNvSpPr>
            <p:nvPr/>
          </p:nvSpPr>
          <p:spPr bwMode="auto">
            <a:xfrm flipH="1" flipV="1">
              <a:off x="192" y="3696"/>
              <a:ext cx="912" cy="336"/>
            </a:xfrm>
            <a:prstGeom prst="cloudCallout">
              <a:avLst>
                <a:gd name="adj1" fmla="val -50662"/>
                <a:gd name="adj2" fmla="val 9196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288" y="3744"/>
              <a:ext cx="7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Подставим</a:t>
              </a:r>
            </a:p>
          </p:txBody>
        </p:sp>
      </p:grpSp>
      <p:grpSp>
        <p:nvGrpSpPr>
          <p:cNvPr id="17451" name="Group 43"/>
          <p:cNvGrpSpPr>
            <a:grpSpLocks/>
          </p:cNvGrpSpPr>
          <p:nvPr/>
        </p:nvGrpSpPr>
        <p:grpSpPr bwMode="auto">
          <a:xfrm>
            <a:off x="3276600" y="4724400"/>
            <a:ext cx="812800" cy="822325"/>
            <a:chOff x="1680" y="2976"/>
            <a:chExt cx="512" cy="518"/>
          </a:xfrm>
        </p:grpSpPr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1728" y="2976"/>
              <a:ext cx="4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у=6,</a:t>
              </a:r>
            </a:p>
            <a:p>
              <a:r>
                <a:rPr lang="ru-RU"/>
                <a:t>х=1.</a:t>
              </a:r>
            </a:p>
          </p:txBody>
        </p:sp>
        <p:sp>
          <p:nvSpPr>
            <p:cNvPr id="17450" name="AutoShape 42"/>
            <p:cNvSpPr>
              <a:spLocks/>
            </p:cNvSpPr>
            <p:nvPr/>
          </p:nvSpPr>
          <p:spPr bwMode="auto">
            <a:xfrm>
              <a:off x="1680" y="302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108325" y="5908675"/>
            <a:ext cx="230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Ответ: х=1; у=6.</a:t>
            </a:r>
          </a:p>
        </p:txBody>
      </p:sp>
      <p:sp>
        <p:nvSpPr>
          <p:cNvPr id="17454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 autoUpdateAnimBg="0"/>
      <p:bldP spid="17440" grpId="0" autoUpdateAnimBg="0"/>
      <p:bldP spid="17441" grpId="0" autoUpdateAnimBg="0"/>
      <p:bldP spid="174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Способ подстановки (алгоритм)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Из какого-либо уравнения </a:t>
            </a:r>
            <a:r>
              <a:rPr lang="ru-RU" sz="2800" b="1" i="1"/>
              <a:t>выразить</a:t>
            </a:r>
            <a:r>
              <a:rPr lang="ru-RU" sz="2800"/>
              <a:t> одну переменную через другую</a:t>
            </a:r>
          </a:p>
          <a:p>
            <a:r>
              <a:rPr lang="ru-RU" sz="2800"/>
              <a:t>Подставить </a:t>
            </a:r>
            <a:r>
              <a:rPr lang="ru-RU" sz="2800" b="1" i="1"/>
              <a:t>полученное выражение</a:t>
            </a:r>
            <a:r>
              <a:rPr lang="ru-RU" sz="2800"/>
              <a:t> для переменной в </a:t>
            </a:r>
            <a:r>
              <a:rPr lang="ru-RU" sz="2800" b="1" i="1"/>
              <a:t>другое</a:t>
            </a:r>
            <a:r>
              <a:rPr lang="ru-RU" sz="2800"/>
              <a:t> уравнение и решить его</a:t>
            </a:r>
          </a:p>
          <a:p>
            <a:r>
              <a:rPr lang="ru-RU" sz="2800"/>
              <a:t>Сделать </a:t>
            </a:r>
            <a:r>
              <a:rPr lang="ru-RU" sz="2800" b="1" i="1"/>
              <a:t>подстановку</a:t>
            </a:r>
            <a:r>
              <a:rPr lang="ru-RU" sz="2800"/>
              <a:t> найденного значения переменной и вычислить значение второй переменной</a:t>
            </a:r>
          </a:p>
          <a:p>
            <a:r>
              <a:rPr lang="ru-RU" sz="2800"/>
              <a:t>Записать ответ: </a:t>
            </a:r>
            <a:r>
              <a:rPr lang="ru-RU" sz="2800" i="1"/>
              <a:t>х</a:t>
            </a:r>
            <a:r>
              <a:rPr lang="ru-RU" sz="2800"/>
              <a:t>=…; </a:t>
            </a:r>
            <a:r>
              <a:rPr lang="ru-RU" sz="2800" i="1"/>
              <a:t>у</a:t>
            </a:r>
            <a:r>
              <a:rPr lang="ru-RU" sz="2800"/>
              <a:t>=… .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5334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системы способом сравнения</a:t>
            </a:r>
          </a:p>
        </p:txBody>
      </p:sp>
      <p:grpSp>
        <p:nvGrpSpPr>
          <p:cNvPr id="29699" name="Group 1027"/>
          <p:cNvGrpSpPr>
            <a:grpSpLocks/>
          </p:cNvGrpSpPr>
          <p:nvPr/>
        </p:nvGrpSpPr>
        <p:grpSpPr bwMode="auto">
          <a:xfrm>
            <a:off x="533400" y="2667000"/>
            <a:ext cx="1455738" cy="822325"/>
            <a:chOff x="142" y="1392"/>
            <a:chExt cx="917" cy="518"/>
          </a:xfrm>
        </p:grpSpPr>
        <p:sp>
          <p:nvSpPr>
            <p:cNvPr id="29700" name="Text Box 1028"/>
            <p:cNvSpPr txBox="1">
              <a:spLocks noChangeArrowheads="1"/>
            </p:cNvSpPr>
            <p:nvPr/>
          </p:nvSpPr>
          <p:spPr bwMode="auto">
            <a:xfrm>
              <a:off x="142" y="1392"/>
              <a:ext cx="91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  у - 2х=4,</a:t>
              </a:r>
            </a:p>
            <a:p>
              <a:pPr algn="ctr"/>
              <a:r>
                <a:rPr lang="ru-RU"/>
                <a:t>7х -  у =1;</a:t>
              </a:r>
            </a:p>
          </p:txBody>
        </p:sp>
        <p:sp>
          <p:nvSpPr>
            <p:cNvPr id="29701" name="AutoShape 1029"/>
            <p:cNvSpPr>
              <a:spLocks/>
            </p:cNvSpPr>
            <p:nvPr/>
          </p:nvSpPr>
          <p:spPr bwMode="auto">
            <a:xfrm>
              <a:off x="144" y="144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10" name="Group 1038"/>
          <p:cNvGrpSpPr>
            <a:grpSpLocks/>
          </p:cNvGrpSpPr>
          <p:nvPr/>
        </p:nvGrpSpPr>
        <p:grpSpPr bwMode="auto">
          <a:xfrm>
            <a:off x="2057400" y="2286000"/>
            <a:ext cx="2133600" cy="762000"/>
            <a:chOff x="1488" y="1344"/>
            <a:chExt cx="1344" cy="480"/>
          </a:xfrm>
        </p:grpSpPr>
        <p:sp>
          <p:nvSpPr>
            <p:cNvPr id="29703" name="AutoShape 1031"/>
            <p:cNvSpPr>
              <a:spLocks noChangeArrowheads="1"/>
            </p:cNvSpPr>
            <p:nvPr/>
          </p:nvSpPr>
          <p:spPr bwMode="auto">
            <a:xfrm>
              <a:off x="1488" y="1344"/>
              <a:ext cx="1344" cy="480"/>
            </a:xfrm>
            <a:prstGeom prst="cloudCallout">
              <a:avLst>
                <a:gd name="adj1" fmla="val -54315"/>
                <a:gd name="adj2" fmla="val 5708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9704" name="Text Box 1032"/>
            <p:cNvSpPr txBox="1">
              <a:spLocks noChangeArrowheads="1"/>
            </p:cNvSpPr>
            <p:nvPr/>
          </p:nvSpPr>
          <p:spPr bwMode="auto">
            <a:xfrm>
              <a:off x="1536" y="1440"/>
              <a:ext cx="12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Выразим у через х</a:t>
              </a:r>
            </a:p>
          </p:txBody>
        </p:sp>
      </p:grpSp>
      <p:grpSp>
        <p:nvGrpSpPr>
          <p:cNvPr id="29708" name="Group 1036"/>
          <p:cNvGrpSpPr>
            <a:grpSpLocks/>
          </p:cNvGrpSpPr>
          <p:nvPr/>
        </p:nvGrpSpPr>
        <p:grpSpPr bwMode="auto">
          <a:xfrm>
            <a:off x="533400" y="4038600"/>
            <a:ext cx="1379538" cy="822325"/>
            <a:chOff x="336" y="2400"/>
            <a:chExt cx="869" cy="518"/>
          </a:xfrm>
        </p:grpSpPr>
        <p:sp>
          <p:nvSpPr>
            <p:cNvPr id="29706" name="Text Box 1034"/>
            <p:cNvSpPr txBox="1">
              <a:spLocks noChangeArrowheads="1"/>
            </p:cNvSpPr>
            <p:nvPr/>
          </p:nvSpPr>
          <p:spPr bwMode="auto">
            <a:xfrm>
              <a:off x="336" y="2400"/>
              <a:ext cx="8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у=2х+4,</a:t>
              </a:r>
            </a:p>
            <a:p>
              <a:pPr algn="ctr"/>
              <a:r>
                <a:rPr lang="ru-RU"/>
                <a:t>7х - 1= у;</a:t>
              </a:r>
            </a:p>
          </p:txBody>
        </p:sp>
        <p:sp>
          <p:nvSpPr>
            <p:cNvPr id="29707" name="AutoShape 1035"/>
            <p:cNvSpPr>
              <a:spLocks/>
            </p:cNvSpPr>
            <p:nvPr/>
          </p:nvSpPr>
          <p:spPr bwMode="auto">
            <a:xfrm>
              <a:off x="336" y="247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09" name="AutoShape 1037"/>
          <p:cNvSpPr>
            <a:spLocks noChangeArrowheads="1"/>
          </p:cNvSpPr>
          <p:nvPr/>
        </p:nvSpPr>
        <p:spPr bwMode="auto">
          <a:xfrm>
            <a:off x="1981200" y="3505200"/>
            <a:ext cx="1981200" cy="990600"/>
          </a:xfrm>
          <a:prstGeom prst="cloudCallout">
            <a:avLst>
              <a:gd name="adj1" fmla="val -56088"/>
              <a:gd name="adj2" fmla="val 4647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Приравняем</a:t>
            </a:r>
          </a:p>
          <a:p>
            <a:pPr algn="ctr"/>
            <a:r>
              <a:rPr lang="ru-RU" sz="1800"/>
              <a:t>выражения</a:t>
            </a:r>
          </a:p>
          <a:p>
            <a:pPr algn="ctr"/>
            <a:r>
              <a:rPr lang="ru-RU" sz="1800"/>
              <a:t>для у</a:t>
            </a:r>
          </a:p>
        </p:txBody>
      </p:sp>
      <p:sp>
        <p:nvSpPr>
          <p:cNvPr id="29711" name="Text Box 1039"/>
          <p:cNvSpPr txBox="1">
            <a:spLocks noChangeArrowheads="1"/>
          </p:cNvSpPr>
          <p:nvPr/>
        </p:nvSpPr>
        <p:spPr bwMode="auto">
          <a:xfrm>
            <a:off x="533400" y="5105400"/>
            <a:ext cx="177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7х - 1=2х+4,</a:t>
            </a:r>
          </a:p>
        </p:txBody>
      </p:sp>
      <p:sp>
        <p:nvSpPr>
          <p:cNvPr id="29712" name="Text Box 1040"/>
          <p:cNvSpPr txBox="1">
            <a:spLocks noChangeArrowheads="1"/>
          </p:cNvSpPr>
          <p:nvPr/>
        </p:nvSpPr>
        <p:spPr bwMode="auto">
          <a:xfrm>
            <a:off x="517525" y="5527675"/>
            <a:ext cx="177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7х - 2х=4+1,</a:t>
            </a:r>
          </a:p>
        </p:txBody>
      </p:sp>
      <p:sp>
        <p:nvSpPr>
          <p:cNvPr id="29713" name="Text Box 1041"/>
          <p:cNvSpPr txBox="1">
            <a:spLocks noChangeArrowheads="1"/>
          </p:cNvSpPr>
          <p:nvPr/>
        </p:nvSpPr>
        <p:spPr bwMode="auto">
          <a:xfrm>
            <a:off x="517525" y="5908675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5х=5,</a:t>
            </a:r>
          </a:p>
        </p:txBody>
      </p:sp>
      <p:sp>
        <p:nvSpPr>
          <p:cNvPr id="29714" name="Text Box 1042"/>
          <p:cNvSpPr txBox="1">
            <a:spLocks noChangeArrowheads="1"/>
          </p:cNvSpPr>
          <p:nvPr/>
        </p:nvSpPr>
        <p:spPr bwMode="auto">
          <a:xfrm>
            <a:off x="593725" y="6289675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х=1.</a:t>
            </a:r>
          </a:p>
        </p:txBody>
      </p:sp>
      <p:grpSp>
        <p:nvGrpSpPr>
          <p:cNvPr id="29717" name="Group 1045"/>
          <p:cNvGrpSpPr>
            <a:grpSpLocks/>
          </p:cNvGrpSpPr>
          <p:nvPr/>
        </p:nvGrpSpPr>
        <p:grpSpPr bwMode="auto">
          <a:xfrm>
            <a:off x="5334000" y="2479675"/>
            <a:ext cx="1273175" cy="822325"/>
            <a:chOff x="3360" y="1562"/>
            <a:chExt cx="802" cy="518"/>
          </a:xfrm>
        </p:grpSpPr>
        <p:sp>
          <p:nvSpPr>
            <p:cNvPr id="29715" name="Text Box 1043"/>
            <p:cNvSpPr txBox="1">
              <a:spLocks noChangeArrowheads="1"/>
            </p:cNvSpPr>
            <p:nvPr/>
          </p:nvSpPr>
          <p:spPr bwMode="auto">
            <a:xfrm>
              <a:off x="3398" y="1562"/>
              <a:ext cx="7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у=2х+4,</a:t>
              </a:r>
            </a:p>
            <a:p>
              <a:r>
                <a:rPr lang="ru-RU"/>
                <a:t>х=1;</a:t>
              </a:r>
            </a:p>
          </p:txBody>
        </p:sp>
        <p:sp>
          <p:nvSpPr>
            <p:cNvPr id="29716" name="AutoShape 1044"/>
            <p:cNvSpPr>
              <a:spLocks/>
            </p:cNvSpPr>
            <p:nvPr/>
          </p:nvSpPr>
          <p:spPr bwMode="auto">
            <a:xfrm>
              <a:off x="3360" y="163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18" name="AutoShape 1046"/>
          <p:cNvSpPr>
            <a:spLocks noChangeArrowheads="1"/>
          </p:cNvSpPr>
          <p:nvPr/>
        </p:nvSpPr>
        <p:spPr bwMode="auto">
          <a:xfrm flipV="1">
            <a:off x="2362200" y="5486400"/>
            <a:ext cx="1524000" cy="762000"/>
          </a:xfrm>
          <a:prstGeom prst="cloudCallout">
            <a:avLst>
              <a:gd name="adj1" fmla="val -53338"/>
              <a:gd name="adj2" fmla="val 7270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sz="1800"/>
              <a:t>Решим</a:t>
            </a:r>
          </a:p>
          <a:p>
            <a:pPr algn="ctr"/>
            <a:r>
              <a:rPr lang="ru-RU" sz="1800"/>
              <a:t>уравнение</a:t>
            </a:r>
          </a:p>
        </p:txBody>
      </p:sp>
      <p:grpSp>
        <p:nvGrpSpPr>
          <p:cNvPr id="29729" name="Group 1057"/>
          <p:cNvGrpSpPr>
            <a:grpSpLocks/>
          </p:cNvGrpSpPr>
          <p:nvPr/>
        </p:nvGrpSpPr>
        <p:grpSpPr bwMode="auto">
          <a:xfrm>
            <a:off x="5943600" y="2209800"/>
            <a:ext cx="2514600" cy="1050925"/>
            <a:chOff x="3744" y="1392"/>
            <a:chExt cx="1584" cy="662"/>
          </a:xfrm>
        </p:grpSpPr>
        <p:cxnSp>
          <p:nvCxnSpPr>
            <p:cNvPr id="29720" name="AutoShape 1048"/>
            <p:cNvCxnSpPr>
              <a:cxnSpLocks noChangeShapeType="1"/>
            </p:cNvCxnSpPr>
            <p:nvPr/>
          </p:nvCxnSpPr>
          <p:spPr bwMode="auto">
            <a:xfrm rot="5400000" flipH="1" flipV="1">
              <a:off x="3486" y="1794"/>
              <a:ext cx="518" cy="1"/>
            </a:xfrm>
            <a:prstGeom prst="bentConnector5">
              <a:avLst>
                <a:gd name="adj1" fmla="val -32241"/>
                <a:gd name="adj2" fmla="val 52600000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721" name="AutoShape 1049"/>
            <p:cNvSpPr>
              <a:spLocks noChangeArrowheads="1"/>
            </p:cNvSpPr>
            <p:nvPr/>
          </p:nvSpPr>
          <p:spPr bwMode="auto">
            <a:xfrm>
              <a:off x="4368" y="1392"/>
              <a:ext cx="960" cy="384"/>
            </a:xfrm>
            <a:prstGeom prst="cloudCallout">
              <a:avLst>
                <a:gd name="adj1" fmla="val -53750"/>
                <a:gd name="adj2" fmla="val 82551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800"/>
                <a:t>Подставим</a:t>
              </a:r>
            </a:p>
          </p:txBody>
        </p:sp>
      </p:grpSp>
      <p:grpSp>
        <p:nvGrpSpPr>
          <p:cNvPr id="29724" name="Group 1052"/>
          <p:cNvGrpSpPr>
            <a:grpSpLocks/>
          </p:cNvGrpSpPr>
          <p:nvPr/>
        </p:nvGrpSpPr>
        <p:grpSpPr bwMode="auto">
          <a:xfrm>
            <a:off x="5334000" y="3851275"/>
            <a:ext cx="1379538" cy="822325"/>
            <a:chOff x="3360" y="2426"/>
            <a:chExt cx="869" cy="518"/>
          </a:xfrm>
        </p:grpSpPr>
        <p:sp>
          <p:nvSpPr>
            <p:cNvPr id="29722" name="Text Box 1050"/>
            <p:cNvSpPr txBox="1">
              <a:spLocks noChangeArrowheads="1"/>
            </p:cNvSpPr>
            <p:nvPr/>
          </p:nvSpPr>
          <p:spPr bwMode="auto">
            <a:xfrm>
              <a:off x="3398" y="2426"/>
              <a:ext cx="83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у=2·1+4,</a:t>
              </a:r>
            </a:p>
            <a:p>
              <a:r>
                <a:rPr lang="ru-RU"/>
                <a:t>х=1;</a:t>
              </a:r>
            </a:p>
          </p:txBody>
        </p:sp>
        <p:sp>
          <p:nvSpPr>
            <p:cNvPr id="29723" name="AutoShape 1051"/>
            <p:cNvSpPr>
              <a:spLocks/>
            </p:cNvSpPr>
            <p:nvPr/>
          </p:nvSpPr>
          <p:spPr bwMode="auto">
            <a:xfrm>
              <a:off x="3360" y="2496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27" name="Group 1055"/>
          <p:cNvGrpSpPr>
            <a:grpSpLocks/>
          </p:cNvGrpSpPr>
          <p:nvPr/>
        </p:nvGrpSpPr>
        <p:grpSpPr bwMode="auto">
          <a:xfrm>
            <a:off x="5334000" y="4953000"/>
            <a:ext cx="796925" cy="822325"/>
            <a:chOff x="3312" y="3146"/>
            <a:chExt cx="502" cy="518"/>
          </a:xfrm>
        </p:grpSpPr>
        <p:sp>
          <p:nvSpPr>
            <p:cNvPr id="29725" name="Text Box 1053"/>
            <p:cNvSpPr txBox="1">
              <a:spLocks noChangeArrowheads="1"/>
            </p:cNvSpPr>
            <p:nvPr/>
          </p:nvSpPr>
          <p:spPr bwMode="auto">
            <a:xfrm>
              <a:off x="3350" y="3146"/>
              <a:ext cx="4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у=6,</a:t>
              </a:r>
            </a:p>
            <a:p>
              <a:r>
                <a:rPr lang="ru-RU"/>
                <a:t>х=1.</a:t>
              </a:r>
            </a:p>
          </p:txBody>
        </p:sp>
        <p:sp>
          <p:nvSpPr>
            <p:cNvPr id="29726" name="AutoShape 1054"/>
            <p:cNvSpPr>
              <a:spLocks/>
            </p:cNvSpPr>
            <p:nvPr/>
          </p:nvSpPr>
          <p:spPr bwMode="auto">
            <a:xfrm>
              <a:off x="3312" y="321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28" name="Text Box 1056"/>
          <p:cNvSpPr txBox="1">
            <a:spLocks noChangeArrowheads="1"/>
          </p:cNvSpPr>
          <p:nvPr/>
        </p:nvSpPr>
        <p:spPr bwMode="auto">
          <a:xfrm>
            <a:off x="5318125" y="6061075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Ответ: (1; 6)</a:t>
            </a:r>
          </a:p>
        </p:txBody>
      </p:sp>
      <p:sp>
        <p:nvSpPr>
          <p:cNvPr id="29730" name="AutoShape 10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 animBg="1" autoUpdateAnimBg="0"/>
      <p:bldP spid="29711" grpId="0" autoUpdateAnimBg="0"/>
      <p:bldP spid="29712" grpId="0" autoUpdateAnimBg="0"/>
      <p:bldP spid="29713" grpId="0" autoUpdateAnimBg="0"/>
      <p:bldP spid="29714" grpId="0" autoUpdateAnimBg="0"/>
      <p:bldP spid="29718" grpId="0" animBg="1" autoUpdateAnimBg="0"/>
      <p:bldP spid="297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/>
              <a:t>Способ сравнения (алгоритм)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ru-RU" sz="2800" b="1" i="1"/>
              <a:t>Выразить</a:t>
            </a:r>
            <a:r>
              <a:rPr lang="ru-RU" sz="2800"/>
              <a:t> у через х (или х через у) в каждом уравнении</a:t>
            </a:r>
          </a:p>
          <a:p>
            <a:r>
              <a:rPr lang="ru-RU" sz="2800" b="1" i="1"/>
              <a:t>Приравнять</a:t>
            </a:r>
            <a:r>
              <a:rPr lang="ru-RU" sz="2800"/>
              <a:t> выражения, полученные для  одноимённых переменных</a:t>
            </a:r>
          </a:p>
          <a:p>
            <a:r>
              <a:rPr lang="ru-RU" sz="2800"/>
              <a:t>Решить </a:t>
            </a:r>
            <a:r>
              <a:rPr lang="ru-RU" sz="2800" b="1" i="1"/>
              <a:t>полученное</a:t>
            </a:r>
            <a:r>
              <a:rPr lang="ru-RU" sz="2800"/>
              <a:t> уравнение и найти значение одной переменной</a:t>
            </a:r>
          </a:p>
          <a:p>
            <a:r>
              <a:rPr lang="ru-RU" sz="2800" b="1" i="1"/>
              <a:t>Подставить</a:t>
            </a:r>
            <a:r>
              <a:rPr lang="ru-RU" sz="2800"/>
              <a:t> значение найденной переменной в одно из выражений для другой переменной и найти её значение</a:t>
            </a:r>
          </a:p>
          <a:p>
            <a:r>
              <a:rPr lang="ru-RU" sz="2800"/>
              <a:t>Записать ответ: х=…; у=… .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5334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системы способом сложения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533400" y="2209800"/>
            <a:ext cx="1763713" cy="822325"/>
            <a:chOff x="336" y="1226"/>
            <a:chExt cx="1111" cy="518"/>
          </a:xfrm>
        </p:grpSpPr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422" y="1226"/>
              <a:ext cx="10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  7х+2у=1,</a:t>
              </a:r>
            </a:p>
            <a:p>
              <a:r>
                <a:rPr lang="ru-RU"/>
                <a:t>17х+6у=-9;</a:t>
              </a:r>
            </a:p>
          </p:txBody>
        </p:sp>
        <p:sp>
          <p:nvSpPr>
            <p:cNvPr id="20484" name="AutoShape 4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0" y="304800"/>
            <a:ext cx="1219200" cy="1676400"/>
            <a:chOff x="1152" y="1968"/>
            <a:chExt cx="768" cy="1056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flipH="1">
              <a:off x="1152" y="1968"/>
              <a:ext cx="768" cy="1056"/>
            </a:xfrm>
            <a:prstGeom prst="cloudCallout">
              <a:avLst>
                <a:gd name="adj1" fmla="val -74481"/>
                <a:gd name="adj2" fmla="val 6590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200" y="2016"/>
              <a:ext cx="720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/>
                <a:t>Уравняем</a:t>
              </a:r>
            </a:p>
            <a:p>
              <a:r>
                <a:rPr lang="ru-RU" sz="1800"/>
                <a:t>модули </a:t>
              </a:r>
            </a:p>
            <a:p>
              <a:r>
                <a:rPr lang="ru-RU" sz="1800"/>
                <a:t>коэффи-</a:t>
              </a:r>
            </a:p>
            <a:p>
              <a:r>
                <a:rPr lang="ru-RU" sz="1800"/>
                <a:t>  циентов</a:t>
              </a:r>
            </a:p>
            <a:p>
              <a:r>
                <a:rPr lang="ru-RU" sz="1800"/>
                <a:t>  перед у</a:t>
              </a:r>
            </a:p>
          </p:txBody>
        </p:sp>
      </p:grp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209800" y="2209800"/>
            <a:ext cx="86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|</a:t>
            </a:r>
            <a:r>
              <a:rPr lang="ru-RU"/>
              <a:t>|·(-3)</a:t>
            </a:r>
          </a:p>
        </p:txBody>
      </p:sp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609600" y="3352800"/>
            <a:ext cx="1711325" cy="822325"/>
            <a:chOff x="480" y="1754"/>
            <a:chExt cx="1078" cy="518"/>
          </a:xfrm>
        </p:grpSpPr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518" y="1754"/>
              <a:ext cx="10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-21х-6у=-3,</a:t>
              </a:r>
            </a:p>
            <a:p>
              <a:r>
                <a:rPr lang="ru-RU"/>
                <a:t>17х+6у=-9;</a:t>
              </a:r>
            </a:p>
          </p:txBody>
        </p:sp>
        <p:sp>
          <p:nvSpPr>
            <p:cNvPr id="20493" name="AutoShape 13"/>
            <p:cNvSpPr>
              <a:spLocks/>
            </p:cNvSpPr>
            <p:nvPr/>
          </p:nvSpPr>
          <p:spPr bwMode="auto">
            <a:xfrm>
              <a:off x="480" y="18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8600" y="3581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57200" y="396240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____________</a:t>
            </a:r>
          </a:p>
        </p:txBody>
      </p: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533400" y="4495800"/>
            <a:ext cx="1609725" cy="822325"/>
            <a:chOff x="432" y="2522"/>
            <a:chExt cx="1014" cy="518"/>
          </a:xfrm>
        </p:grpSpPr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70" y="2522"/>
              <a:ext cx="97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- 4х = - 12,</a:t>
              </a:r>
            </a:p>
            <a:p>
              <a:r>
                <a:rPr lang="ru-RU"/>
                <a:t>  7х+2у=1;</a:t>
              </a:r>
            </a:p>
          </p:txBody>
        </p:sp>
        <p:sp>
          <p:nvSpPr>
            <p:cNvPr id="20499" name="AutoShape 19"/>
            <p:cNvSpPr>
              <a:spLocks/>
            </p:cNvSpPr>
            <p:nvPr/>
          </p:nvSpPr>
          <p:spPr bwMode="auto">
            <a:xfrm>
              <a:off x="432" y="2544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2438400" y="2971800"/>
            <a:ext cx="1981200" cy="762000"/>
            <a:chOff x="1536" y="1584"/>
            <a:chExt cx="1248" cy="480"/>
          </a:xfrm>
        </p:grpSpPr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1536" y="1584"/>
              <a:ext cx="1248" cy="480"/>
            </a:xfrm>
            <a:prstGeom prst="cloudCallout">
              <a:avLst>
                <a:gd name="adj1" fmla="val -58653"/>
                <a:gd name="adj2" fmla="val 591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1632" y="1632"/>
              <a:ext cx="11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/>
                <a:t>Сложим уравне-</a:t>
              </a:r>
            </a:p>
            <a:p>
              <a:r>
                <a:rPr lang="ru-RU" sz="1800"/>
                <a:t>ния почленно</a:t>
              </a:r>
            </a:p>
          </p:txBody>
        </p:sp>
      </p:grp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2438400" y="4038600"/>
            <a:ext cx="1905000" cy="685800"/>
            <a:chOff x="1632" y="2640"/>
            <a:chExt cx="1200" cy="432"/>
          </a:xfrm>
        </p:grpSpPr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Решим</a:t>
              </a:r>
            </a:p>
            <a:p>
              <a:pPr algn="ctr"/>
              <a:r>
                <a:rPr lang="ru-RU" sz="1800"/>
                <a:t>уравнение</a:t>
              </a:r>
            </a:p>
          </p:txBody>
        </p:sp>
      </p:grpSp>
      <p:grpSp>
        <p:nvGrpSpPr>
          <p:cNvPr id="20509" name="Group 29"/>
          <p:cNvGrpSpPr>
            <a:grpSpLocks/>
          </p:cNvGrpSpPr>
          <p:nvPr/>
        </p:nvGrpSpPr>
        <p:grpSpPr bwMode="auto">
          <a:xfrm>
            <a:off x="533400" y="5715000"/>
            <a:ext cx="1449388" cy="822325"/>
            <a:chOff x="480" y="3216"/>
            <a:chExt cx="913" cy="518"/>
          </a:xfrm>
        </p:grpSpPr>
        <p:sp>
          <p:nvSpPr>
            <p:cNvPr id="20507" name="Text Box 27"/>
            <p:cNvSpPr txBox="1">
              <a:spLocks noChangeArrowheads="1"/>
            </p:cNvSpPr>
            <p:nvPr/>
          </p:nvSpPr>
          <p:spPr bwMode="auto">
            <a:xfrm>
              <a:off x="528" y="3216"/>
              <a:ext cx="86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х=3,</a:t>
              </a:r>
            </a:p>
            <a:p>
              <a:r>
                <a:rPr lang="ru-RU"/>
                <a:t>7х+2у=1;</a:t>
              </a:r>
            </a:p>
          </p:txBody>
        </p:sp>
        <p:sp>
          <p:nvSpPr>
            <p:cNvPr id="20508" name="AutoShape 28"/>
            <p:cNvSpPr>
              <a:spLocks/>
            </p:cNvSpPr>
            <p:nvPr/>
          </p:nvSpPr>
          <p:spPr bwMode="auto">
            <a:xfrm>
              <a:off x="480" y="326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21" name="Group 41"/>
          <p:cNvGrpSpPr>
            <a:grpSpLocks/>
          </p:cNvGrpSpPr>
          <p:nvPr/>
        </p:nvGrpSpPr>
        <p:grpSpPr bwMode="auto">
          <a:xfrm>
            <a:off x="914400" y="5562600"/>
            <a:ext cx="3124200" cy="974725"/>
            <a:chOff x="576" y="3504"/>
            <a:chExt cx="1968" cy="614"/>
          </a:xfrm>
        </p:grpSpPr>
        <p:cxnSp>
          <p:nvCxnSpPr>
            <p:cNvPr id="20518" name="AutoShape 38"/>
            <p:cNvCxnSpPr>
              <a:cxnSpLocks noChangeShapeType="1"/>
            </p:cNvCxnSpPr>
            <p:nvPr/>
          </p:nvCxnSpPr>
          <p:spPr bwMode="auto">
            <a:xfrm rot="5400000" flipV="1">
              <a:off x="318" y="3858"/>
              <a:ext cx="518" cy="1"/>
            </a:xfrm>
            <a:prstGeom prst="bentConnector5">
              <a:avLst>
                <a:gd name="adj1" fmla="val -27801"/>
                <a:gd name="adj2" fmla="val 76099995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AutoShape 39"/>
            <p:cNvSpPr>
              <a:spLocks noChangeArrowheads="1"/>
            </p:cNvSpPr>
            <p:nvPr/>
          </p:nvSpPr>
          <p:spPr bwMode="auto">
            <a:xfrm>
              <a:off x="1440" y="3504"/>
              <a:ext cx="1104" cy="432"/>
            </a:xfrm>
            <a:prstGeom prst="cloudCallout">
              <a:avLst>
                <a:gd name="adj1" fmla="val -55977"/>
                <a:gd name="adj2" fmla="val 65046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1584" y="3600"/>
              <a:ext cx="7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800"/>
                <a:t>Подставим</a:t>
              </a:r>
            </a:p>
          </p:txBody>
        </p:sp>
      </p:grpSp>
      <p:grpSp>
        <p:nvGrpSpPr>
          <p:cNvPr id="20525" name="Group 45"/>
          <p:cNvGrpSpPr>
            <a:grpSpLocks/>
          </p:cNvGrpSpPr>
          <p:nvPr/>
        </p:nvGrpSpPr>
        <p:grpSpPr bwMode="auto">
          <a:xfrm>
            <a:off x="4876800" y="2057400"/>
            <a:ext cx="1616075" cy="822325"/>
            <a:chOff x="3072" y="1274"/>
            <a:chExt cx="1018" cy="518"/>
          </a:xfrm>
        </p:grpSpPr>
        <p:sp>
          <p:nvSpPr>
            <p:cNvPr id="20522" name="Text Box 42"/>
            <p:cNvSpPr txBox="1">
              <a:spLocks noChangeArrowheads="1"/>
            </p:cNvSpPr>
            <p:nvPr/>
          </p:nvSpPr>
          <p:spPr bwMode="auto">
            <a:xfrm>
              <a:off x="3158" y="1274"/>
              <a:ext cx="9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х=3,</a:t>
              </a:r>
            </a:p>
            <a:p>
              <a:r>
                <a:rPr lang="ru-RU"/>
                <a:t>7·3+2у=1;</a:t>
              </a:r>
            </a:p>
          </p:txBody>
        </p:sp>
        <p:sp>
          <p:nvSpPr>
            <p:cNvPr id="20524" name="AutoShape 44"/>
            <p:cNvSpPr>
              <a:spLocks/>
            </p:cNvSpPr>
            <p:nvPr/>
          </p:nvSpPr>
          <p:spPr bwMode="auto">
            <a:xfrm>
              <a:off x="3072" y="1344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26" name="Group 46"/>
          <p:cNvGrpSpPr>
            <a:grpSpLocks/>
          </p:cNvGrpSpPr>
          <p:nvPr/>
        </p:nvGrpSpPr>
        <p:grpSpPr bwMode="auto">
          <a:xfrm>
            <a:off x="6705600" y="1981200"/>
            <a:ext cx="1905000" cy="685800"/>
            <a:chOff x="1632" y="2640"/>
            <a:chExt cx="1200" cy="432"/>
          </a:xfrm>
        </p:grpSpPr>
        <p:sp>
          <p:nvSpPr>
            <p:cNvPr id="20527" name="AutoShape 47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528" name="Text Box 48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Решим</a:t>
              </a:r>
            </a:p>
            <a:p>
              <a:pPr algn="ctr"/>
              <a:r>
                <a:rPr lang="ru-RU" sz="1800"/>
                <a:t>уравнение</a:t>
              </a:r>
            </a:p>
          </p:txBody>
        </p:sp>
      </p:grpSp>
      <p:grpSp>
        <p:nvGrpSpPr>
          <p:cNvPr id="20533" name="Group 53"/>
          <p:cNvGrpSpPr>
            <a:grpSpLocks/>
          </p:cNvGrpSpPr>
          <p:nvPr/>
        </p:nvGrpSpPr>
        <p:grpSpPr bwMode="auto">
          <a:xfrm>
            <a:off x="4876800" y="3048000"/>
            <a:ext cx="1449388" cy="838200"/>
            <a:chOff x="3168" y="2016"/>
            <a:chExt cx="913" cy="528"/>
          </a:xfrm>
        </p:grpSpPr>
        <p:sp>
          <p:nvSpPr>
            <p:cNvPr id="20529" name="Text Box 49"/>
            <p:cNvSpPr txBox="1">
              <a:spLocks noChangeArrowheads="1"/>
            </p:cNvSpPr>
            <p:nvPr/>
          </p:nvSpPr>
          <p:spPr bwMode="auto">
            <a:xfrm>
              <a:off x="3216" y="2016"/>
              <a:ext cx="86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х=3,</a:t>
              </a:r>
            </a:p>
            <a:p>
              <a:r>
                <a:rPr lang="ru-RU"/>
                <a:t>21+2у=1;</a:t>
              </a:r>
            </a:p>
          </p:txBody>
        </p:sp>
        <p:sp>
          <p:nvSpPr>
            <p:cNvPr id="20532" name="AutoShape 52"/>
            <p:cNvSpPr>
              <a:spLocks/>
            </p:cNvSpPr>
            <p:nvPr/>
          </p:nvSpPr>
          <p:spPr bwMode="auto">
            <a:xfrm>
              <a:off x="3168" y="211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36" name="Group 56"/>
          <p:cNvGrpSpPr>
            <a:grpSpLocks/>
          </p:cNvGrpSpPr>
          <p:nvPr/>
        </p:nvGrpSpPr>
        <p:grpSpPr bwMode="auto">
          <a:xfrm>
            <a:off x="4876800" y="4038600"/>
            <a:ext cx="1211263" cy="822325"/>
            <a:chOff x="3120" y="2666"/>
            <a:chExt cx="763" cy="518"/>
          </a:xfrm>
        </p:grpSpPr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>
              <a:off x="3158" y="2666"/>
              <a:ext cx="7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х=3,</a:t>
              </a:r>
            </a:p>
            <a:p>
              <a:r>
                <a:rPr lang="ru-RU"/>
                <a:t>2у=-20;</a:t>
              </a:r>
            </a:p>
          </p:txBody>
        </p:sp>
        <p:sp>
          <p:nvSpPr>
            <p:cNvPr id="20535" name="AutoShape 55"/>
            <p:cNvSpPr>
              <a:spLocks/>
            </p:cNvSpPr>
            <p:nvPr/>
          </p:nvSpPr>
          <p:spPr bwMode="auto">
            <a:xfrm>
              <a:off x="3120" y="273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39" name="Group 59"/>
          <p:cNvGrpSpPr>
            <a:grpSpLocks/>
          </p:cNvGrpSpPr>
          <p:nvPr/>
        </p:nvGrpSpPr>
        <p:grpSpPr bwMode="auto">
          <a:xfrm>
            <a:off x="4953000" y="4953000"/>
            <a:ext cx="1066800" cy="822325"/>
            <a:chOff x="3120" y="3120"/>
            <a:chExt cx="672" cy="518"/>
          </a:xfrm>
        </p:grpSpPr>
        <p:sp>
          <p:nvSpPr>
            <p:cNvPr id="20537" name="Text Box 57"/>
            <p:cNvSpPr txBox="1">
              <a:spLocks noChangeArrowheads="1"/>
            </p:cNvSpPr>
            <p:nvPr/>
          </p:nvSpPr>
          <p:spPr bwMode="auto">
            <a:xfrm>
              <a:off x="3168" y="3120"/>
              <a:ext cx="6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х=3,</a:t>
              </a:r>
            </a:p>
            <a:p>
              <a:r>
                <a:rPr lang="ru-RU"/>
                <a:t>у=-10.</a:t>
              </a:r>
            </a:p>
          </p:txBody>
        </p:sp>
        <p:sp>
          <p:nvSpPr>
            <p:cNvPr id="20538" name="AutoShape 58"/>
            <p:cNvSpPr>
              <a:spLocks/>
            </p:cNvSpPr>
            <p:nvPr/>
          </p:nvSpPr>
          <p:spPr bwMode="auto">
            <a:xfrm>
              <a:off x="3120" y="321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5029200" y="61722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Ответ: (3; - 10)</a:t>
            </a:r>
          </a:p>
        </p:txBody>
      </p:sp>
      <p:sp>
        <p:nvSpPr>
          <p:cNvPr id="20541" name="AutoShape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8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5" grpId="0" autoUpdateAnimBg="0"/>
      <p:bldP spid="20496" grpId="0" autoUpdateAnimBg="0"/>
      <p:bldP spid="205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ru-RU"/>
              <a:t>Способ сложения (алгоритм)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114800"/>
          </a:xfrm>
        </p:spPr>
        <p:txBody>
          <a:bodyPr/>
          <a:lstStyle/>
          <a:p>
            <a:r>
              <a:rPr lang="ru-RU" sz="2800" b="1" i="1"/>
              <a:t>Уравнять</a:t>
            </a:r>
            <a:r>
              <a:rPr lang="ru-RU" sz="2800"/>
              <a:t> модули коэффициентов при какой-нибудь переменной</a:t>
            </a:r>
          </a:p>
          <a:p>
            <a:r>
              <a:rPr lang="ru-RU" sz="2800" b="1" i="1"/>
              <a:t>Сложить</a:t>
            </a:r>
            <a:r>
              <a:rPr lang="ru-RU" sz="2800"/>
              <a:t> почленно уравнения системы</a:t>
            </a:r>
          </a:p>
          <a:p>
            <a:r>
              <a:rPr lang="ru-RU" sz="2800"/>
              <a:t>Составить </a:t>
            </a:r>
            <a:r>
              <a:rPr lang="ru-RU" sz="2800" b="1" i="1"/>
              <a:t>новую</a:t>
            </a:r>
            <a:r>
              <a:rPr lang="ru-RU" sz="2800"/>
              <a:t> систему: одно уравнение новое, другое - одно из старых</a:t>
            </a:r>
          </a:p>
          <a:p>
            <a:r>
              <a:rPr lang="ru-RU" sz="2800"/>
              <a:t>Решить </a:t>
            </a:r>
            <a:r>
              <a:rPr lang="ru-RU" sz="2800" b="1" i="1"/>
              <a:t>новое</a:t>
            </a:r>
            <a:r>
              <a:rPr lang="ru-RU" sz="2800"/>
              <a:t> уравнение и найти значение одной переменной</a:t>
            </a:r>
          </a:p>
          <a:p>
            <a:r>
              <a:rPr lang="ru-RU" sz="2800" b="1" i="1"/>
              <a:t>Подставить</a:t>
            </a:r>
            <a:r>
              <a:rPr lang="ru-RU" sz="2800"/>
              <a:t> значение найденной переменной в старое уравнение и найти значение другой переменной</a:t>
            </a:r>
          </a:p>
          <a:p>
            <a:r>
              <a:rPr lang="ru-RU" sz="2800"/>
              <a:t>Записать ответ: х=…; у=… .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5334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theme1.xml><?xml version="1.0" encoding="utf-8"?>
<a:theme xmlns:a="http://schemas.openxmlformats.org/drawingml/2006/main" name="Пульс">
  <a:themeElements>
    <a:clrScheme name="Пульс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Пуль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ульс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Office\Шаблоны\Презентации\Личная основная страница (интерактивная).pot</Template>
  <TotalTime>2405</TotalTime>
  <Words>799</Words>
  <Application>Microsoft Office PowerPoint</Application>
  <PresentationFormat>Экран (4:3)</PresentationFormat>
  <Paragraphs>200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Times New Roman</vt:lpstr>
      <vt:lpstr>Symbol</vt:lpstr>
      <vt:lpstr>Пульс</vt:lpstr>
      <vt:lpstr>MS Organization Chart 2.0</vt:lpstr>
      <vt:lpstr>АЛГЕБРА 7 КЛАСС</vt:lpstr>
      <vt:lpstr>Система уравнений и её решение</vt:lpstr>
      <vt:lpstr>Способы решения систем уравнений</vt:lpstr>
      <vt:lpstr>Решение системы способом подстановки</vt:lpstr>
      <vt:lpstr>Способ подстановки (алгоритм)</vt:lpstr>
      <vt:lpstr>Решение системы способом сравнения</vt:lpstr>
      <vt:lpstr>Способ сравнения (алгоритм)</vt:lpstr>
      <vt:lpstr>Решение системы способом сложения</vt:lpstr>
      <vt:lpstr>Способ сложения (алгоритм)</vt:lpstr>
      <vt:lpstr>Решение системы графическим способом</vt:lpstr>
      <vt:lpstr>Графический способ (алгоритм)</vt:lpstr>
      <vt:lpstr>Решение системы методом определителей</vt:lpstr>
      <vt:lpstr>Метод определителей (алгоритм)</vt:lpstr>
    </vt:vector>
  </TitlesOfParts>
  <Company>ннннн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6 КЛАСС</dc:title>
  <dc:creator>Санышев С.Л.</dc:creator>
  <cp:lastModifiedBy>Студент</cp:lastModifiedBy>
  <cp:revision>64</cp:revision>
  <dcterms:created xsi:type="dcterms:W3CDTF">2000-03-31T12:30:23Z</dcterms:created>
  <dcterms:modified xsi:type="dcterms:W3CDTF">2019-04-26T05:33:14Z</dcterms:modified>
</cp:coreProperties>
</file>